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79" r:id="rId7"/>
    <p:sldId id="278" r:id="rId8"/>
    <p:sldId id="289" r:id="rId9"/>
    <p:sldId id="290" r:id="rId10"/>
    <p:sldId id="291" r:id="rId11"/>
    <p:sldId id="285" r:id="rId12"/>
    <p:sldId id="277" r:id="rId13"/>
    <p:sldId id="280" r:id="rId14"/>
    <p:sldId id="281" r:id="rId15"/>
    <p:sldId id="282" r:id="rId16"/>
    <p:sldId id="284" r:id="rId17"/>
    <p:sldId id="286" r:id="rId18"/>
    <p:sldId id="287" r:id="rId19"/>
    <p:sldId id="288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798"/>
    <a:srgbClr val="001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4"/>
    <p:restoredTop sz="95775"/>
  </p:normalViewPr>
  <p:slideViewPr>
    <p:cSldViewPr snapToGrid="0" snapToObjects="1">
      <p:cViewPr>
        <p:scale>
          <a:sx n="122" d="100"/>
          <a:sy n="122" d="100"/>
        </p:scale>
        <p:origin x="5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8E7A5-B718-FB4D-87AD-D6605AEA0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828300-515F-FE48-8518-4888B39BA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56BD4-83F3-614A-A0B5-4C573C04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10957-5DB3-834C-ACFF-66B47044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2444F-6CC6-0D41-92D7-BD2FB60A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035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C7E2B-B542-F442-B2E5-E945DF05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7AC28A-C651-F946-845D-D7DD4E657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6DC8F-BEED-A741-8C31-DBA5AA20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BAA0E3-A12B-E748-A5E9-31D9D48E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63943D-16EA-AA49-89E9-011F4B19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2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C2D847-E4CA-6743-8063-4AD60D6AB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C67A8B-C515-2F4B-ACEF-9C11F5CA7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572B1-8181-7B4C-AFD8-0E26F57D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CA29A-17F1-214A-9F52-B1F7A171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6F5FE3-4E69-724F-9AEE-A05739CA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774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13D53-7E7A-E043-92DB-2875F2D3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8CFC1-0679-F644-BD81-39BFE470C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65B26-E538-6649-AD32-DEAAA5F7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E46A3-DF11-1D4A-9ADD-10F91507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A486D-BCE6-074E-A04C-6F49C66C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63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705D1-60D2-BD4B-8567-3FFEAAF44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47E2EB-91AF-5C48-8E76-E8F09C69F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C725F-F268-AA47-9F4D-289F0BE6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3F66C-9B68-4443-9E80-3D7B294B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3EB146-652E-EA42-B54A-B0B3170F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117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65D19-20DB-B44F-8956-F8C439D0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28D139-DF45-0647-AC27-534826D91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BAA361-FA12-2848-8005-B08A63A22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B17995-C976-FA42-92C6-B91D12C92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2DAF67-0EC9-0C46-AEBB-2130E25A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8299AD-D401-8446-A747-CCD163A0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3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EC492-14A2-FB4B-94AE-97043E82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94C4A8-489B-DE41-A42A-E5EE1C868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0A2806-5635-754C-BC6A-81B4A834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3E5D7A-8DBD-264F-AE8B-72A94804F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DBC188-221B-F544-993E-0EFE5314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09DF1C-7F8A-474D-AFBD-42C94213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A2F71D-5850-1F44-AE2A-2EFD613B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C7B261-61A7-E04A-BB8F-2B8989E0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8E962-31ED-5947-8158-D99BF14C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856CEB-5728-1C4D-81E2-1260A842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E0017-3556-C24B-BCFA-3716EC8F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639050-BA75-4E43-A1A4-C94AF2FB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65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01255B-C191-6741-9EC9-6DC59DB0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6C6956-B5BC-EE47-86DC-FB0F8FFC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BA805A-F8F2-B14F-BC4F-83A8E559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61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1F0E8-1C57-6D41-8271-A1C22C80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D540D-596C-384E-A921-569DC0FD1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78674D-58F2-F744-BEA9-8B82036AA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ECDFD3-4467-5947-ABD6-69A48C69B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0E5D38-0383-CD4B-B144-B5419BA2A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A7EB87-6A6F-1F41-B429-A7FE882D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575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EB14-4978-ED45-8572-2E42593CE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0C9460-A6F6-B34A-9DEF-16696292C4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18A970-C946-F64C-A63B-CA8E82566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B527A8-BFE7-8E41-9156-097AA2BF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028309-DA17-0847-8AD4-ED7655AD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1C114F-9BAA-964C-8152-E74E28BC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855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94B05F-8641-1440-8A93-C3D6B6B2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F6F95-11F8-D649-9BE0-851612022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A10999-8A9A-C144-B274-5A311FA2A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45C42-E39C-ED4A-8349-310572AC5A79}" type="datetimeFigureOut">
              <a:rPr kumimoji="1" lang="ko-Kore-KR" altLang="en-US" smtClean="0"/>
              <a:t>2021. 6. 8.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1C7C2-8A93-5247-94B4-A2B9B7236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848BB-A86B-2043-AA7C-26A390FAD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8B6F2-FBB5-814B-ABC2-A74CBEAE64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211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A6AC9-4AAA-C948-A28F-8CF65AB15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034" y="1181770"/>
            <a:ext cx="4555932" cy="3014307"/>
          </a:xfrm>
          <a:solidFill>
            <a:srgbClr val="151798"/>
          </a:solidFill>
          <a:ln cap="flat">
            <a:solidFill>
              <a:schemeClr val="tx1"/>
            </a:solidFill>
          </a:ln>
          <a:effectLst>
            <a:softEdge rad="31284"/>
          </a:effectLst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ko-Kore-KR" sz="2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Tottenham Hotspur</a:t>
            </a:r>
            <a:br>
              <a:rPr kumimoji="1" lang="en-US" altLang="ko-Kore-KR" sz="2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</a:br>
            <a:r>
              <a:rPr kumimoji="1" lang="en-US" altLang="ko-Kore-KR" sz="20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Introduce</a:t>
            </a:r>
            <a:endParaRPr kumimoji="1" lang="ko-Kore-KR" altLang="en-US" sz="20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FAA492-C55B-B94F-9AB9-A5B56A5F97F6}"/>
              </a:ext>
            </a:extLst>
          </p:cNvPr>
          <p:cNvGrpSpPr/>
          <p:nvPr/>
        </p:nvGrpSpPr>
        <p:grpSpPr>
          <a:xfrm>
            <a:off x="1552067" y="5367983"/>
            <a:ext cx="9087866" cy="486668"/>
            <a:chOff x="1552067" y="5280897"/>
            <a:chExt cx="9087866" cy="486668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38A20139-F16B-F640-B366-1ADF5871BDDC}"/>
                </a:ext>
              </a:extLst>
            </p:cNvPr>
            <p:cNvCxnSpPr>
              <a:cxnSpLocks/>
            </p:cNvCxnSpPr>
            <p:nvPr/>
          </p:nvCxnSpPr>
          <p:spPr>
            <a:xfrm>
              <a:off x="1552800" y="5280897"/>
              <a:ext cx="9086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C5F47AC1-393B-4247-A47A-48C84BB37AF8}"/>
                </a:ext>
              </a:extLst>
            </p:cNvPr>
            <p:cNvCxnSpPr>
              <a:cxnSpLocks/>
            </p:cNvCxnSpPr>
            <p:nvPr/>
          </p:nvCxnSpPr>
          <p:spPr>
            <a:xfrm>
              <a:off x="1552067" y="5767565"/>
              <a:ext cx="90878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57BCA8-26D2-8B49-A288-60E7BF1DEE1D}"/>
                </a:ext>
              </a:extLst>
            </p:cNvPr>
            <p:cNvSpPr txBox="1"/>
            <p:nvPr/>
          </p:nvSpPr>
          <p:spPr>
            <a:xfrm>
              <a:off x="1552067" y="5354521"/>
              <a:ext cx="457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Ver.</a:t>
              </a:r>
              <a:endParaRPr kumimoji="1"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4CB08E-D72F-644C-9006-C5E4259ACE57}"/>
                </a:ext>
              </a:extLst>
            </p:cNvPr>
            <p:cNvSpPr txBox="1"/>
            <p:nvPr/>
          </p:nvSpPr>
          <p:spPr>
            <a:xfrm>
              <a:off x="3773869" y="5354520"/>
              <a:ext cx="457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1.0</a:t>
              </a:r>
              <a:endPara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E43250-CCFC-3645-8B40-A2363FEE7B10}"/>
                </a:ext>
              </a:extLst>
            </p:cNvPr>
            <p:cNvSpPr txBox="1"/>
            <p:nvPr/>
          </p:nvSpPr>
          <p:spPr>
            <a:xfrm>
              <a:off x="7960931" y="5365896"/>
              <a:ext cx="7466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Writer</a:t>
              </a:r>
              <a:endParaRPr kumimoji="1"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9875EA-1D73-3D4E-9952-3F8FF3A5E28C}"/>
                </a:ext>
              </a:extLst>
            </p:cNvPr>
            <p:cNvSpPr txBox="1"/>
            <p:nvPr/>
          </p:nvSpPr>
          <p:spPr>
            <a:xfrm>
              <a:off x="9893235" y="5363723"/>
              <a:ext cx="7466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이도형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0A92A1-AF8B-854E-85E8-F71B45B8352B}"/>
                </a:ext>
              </a:extLst>
            </p:cNvPr>
            <p:cNvSpPr txBox="1"/>
            <p:nvPr/>
          </p:nvSpPr>
          <p:spPr>
            <a:xfrm>
              <a:off x="4756499" y="5354521"/>
              <a:ext cx="6311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Date</a:t>
              </a:r>
              <a:endParaRPr kumimoji="1"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995C69-F3B6-BC4B-90C5-8DA61F32183F}"/>
                </a:ext>
              </a:extLst>
            </p:cNvPr>
            <p:cNvSpPr txBox="1"/>
            <p:nvPr/>
          </p:nvSpPr>
          <p:spPr>
            <a:xfrm>
              <a:off x="6275108" y="5354521"/>
              <a:ext cx="11603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2021.06.08</a:t>
              </a:r>
              <a:endPara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319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CCB3C33-3FF4-4143-8544-11A35D60F518}"/>
              </a:ext>
            </a:extLst>
          </p:cNvPr>
          <p:cNvSpPr txBox="1">
            <a:spLocks/>
          </p:cNvSpPr>
          <p:nvPr/>
        </p:nvSpPr>
        <p:spPr>
          <a:xfrm>
            <a:off x="285964" y="-85446"/>
            <a:ext cx="2090122" cy="999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SERVER</a:t>
            </a:r>
            <a:endParaRPr kumimoji="1"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77C5B0-CD9E-124D-B591-86E804E07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27586"/>
              </p:ext>
            </p:extLst>
          </p:nvPr>
        </p:nvGraphicFramePr>
        <p:xfrm>
          <a:off x="716620" y="1130426"/>
          <a:ext cx="10758757" cy="510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853">
                  <a:extLst>
                    <a:ext uri="{9D8B030D-6E8A-4147-A177-3AD203B41FA5}">
                      <a16:colId xmlns:a16="http://schemas.microsoft.com/office/drawing/2014/main" val="4255009803"/>
                    </a:ext>
                  </a:extLst>
                </a:gridCol>
                <a:gridCol w="9358904">
                  <a:extLst>
                    <a:ext uri="{9D8B030D-6E8A-4147-A177-3AD203B41FA5}">
                      <a16:colId xmlns:a16="http://schemas.microsoft.com/office/drawing/2014/main" val="3418394333"/>
                    </a:ext>
                  </a:extLst>
                </a:gridCol>
              </a:tblGrid>
              <a:tr h="5107814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94478"/>
                  </a:ext>
                </a:extLst>
              </a:tr>
            </a:tbl>
          </a:graphicData>
        </a:graphic>
      </p:graphicFrame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11B2F3C-66FD-4242-A91A-8B8614E5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91" y="1079628"/>
            <a:ext cx="9387819" cy="5367387"/>
          </a:xfrm>
          <a:prstGeom prst="rect">
            <a:avLst/>
          </a:prstGeom>
        </p:spPr>
      </p:pic>
      <p:pic>
        <p:nvPicPr>
          <p:cNvPr id="1026" name="Picture 2" descr="Server Free Icon of WHCompare Isometric Web Hosting &amp;amp; Servers">
            <a:extLst>
              <a:ext uri="{FF2B5EF4-FFF2-40B4-BE49-F238E27FC236}">
                <a16:creationId xmlns:a16="http://schemas.microsoft.com/office/drawing/2014/main" id="{C990012A-0B6D-F846-93B1-5CFE20B9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53" y="3017520"/>
            <a:ext cx="1370938" cy="136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8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804F21-36E9-4D43-A116-8737B2C39BD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6603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4129483196"/>
                    </a:ext>
                  </a:extLst>
                </a:gridCol>
                <a:gridCol w="4448810">
                  <a:extLst>
                    <a:ext uri="{9D8B030D-6E8A-4147-A177-3AD203B41FA5}">
                      <a16:colId xmlns:a16="http://schemas.microsoft.com/office/drawing/2014/main" val="388395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4720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F5904-311B-E94C-AB89-EA463844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16498"/>
              </p:ext>
            </p:extLst>
          </p:nvPr>
        </p:nvGraphicFramePr>
        <p:xfrm>
          <a:off x="8618220" y="0"/>
          <a:ext cx="3573780" cy="2160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3780">
                  <a:extLst>
                    <a:ext uri="{9D8B030D-6E8A-4147-A177-3AD203B41FA5}">
                      <a16:colId xmlns:a16="http://schemas.microsoft.com/office/drawing/2014/main" val="496338949"/>
                    </a:ext>
                  </a:extLst>
                </a:gridCol>
              </a:tblGrid>
              <a:tr h="632012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Summary</a:t>
                      </a:r>
                      <a:endParaRPr lang="ko-Kore-KR" altLang="en-US" sz="1400" dirty="0"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03271360"/>
                  </a:ext>
                </a:extLst>
              </a:tr>
              <a:tr h="1528384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Login</a:t>
                      </a:r>
                      <a:r>
                        <a:rPr lang="ko-KR" altLang="en-US" sz="1000" dirty="0"/>
                        <a:t>을 통해 </a:t>
                      </a:r>
                      <a:r>
                        <a:rPr lang="ko-KR" altLang="en-US" sz="1000" dirty="0" err="1"/>
                        <a:t>웹페이지에</a:t>
                      </a:r>
                      <a:r>
                        <a:rPr lang="ko-KR" altLang="en-US" sz="1000" dirty="0"/>
                        <a:t> 접속 할 수 있도록 설정함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err="1"/>
                        <a:t>Backgound</a:t>
                      </a:r>
                      <a:r>
                        <a:rPr lang="en-US" altLang="ko-KR" sz="1000" dirty="0"/>
                        <a:t> image</a:t>
                      </a:r>
                      <a:r>
                        <a:rPr lang="ko-KR" altLang="en-US" sz="1000" dirty="0"/>
                        <a:t>에 투명도를 두어 </a:t>
                      </a:r>
                      <a:r>
                        <a:rPr lang="en-US" altLang="ko-KR" sz="1000" dirty="0"/>
                        <a:t>text</a:t>
                      </a:r>
                      <a:r>
                        <a:rPr lang="ko-KR" altLang="en-US" sz="1000" dirty="0"/>
                        <a:t>의 가시성을 높임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Hover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통해 </a:t>
                      </a:r>
                      <a:r>
                        <a:rPr lang="en-US" altLang="ko-KR" sz="1000" dirty="0"/>
                        <a:t>input</a:t>
                      </a:r>
                      <a:r>
                        <a:rPr lang="ko-KR" altLang="en-US" sz="1000" dirty="0"/>
                        <a:t>창 설명 </a:t>
                      </a:r>
                      <a:r>
                        <a:rPr lang="en-US" altLang="ko-KR" sz="1000" dirty="0"/>
                        <a:t>text</a:t>
                      </a:r>
                      <a:r>
                        <a:rPr lang="ko-KR" altLang="en-US" sz="1000" dirty="0"/>
                        <a:t>에 애니메이션 효과를 적용함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Login</a:t>
                      </a:r>
                      <a:r>
                        <a:rPr lang="ko-KR" altLang="en-US" sz="1000" dirty="0"/>
                        <a:t>과 </a:t>
                      </a:r>
                      <a:r>
                        <a:rPr lang="en-US" altLang="ko-KR" sz="1000" dirty="0"/>
                        <a:t>Register</a:t>
                      </a:r>
                      <a:r>
                        <a:rPr lang="ko-KR" altLang="en-US" sz="1000" dirty="0"/>
                        <a:t> 페이지 동일한 </a:t>
                      </a:r>
                      <a:r>
                        <a:rPr lang="en-US" altLang="ko-KR" sz="1000" dirty="0"/>
                        <a:t>background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image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적용하여 이어진 효과를 적용함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PHP </a:t>
                      </a:r>
                      <a:r>
                        <a:rPr lang="en-US" altLang="ko-KR" sz="1000" dirty="0" err="1"/>
                        <a:t>password_hash</a:t>
                      </a:r>
                      <a:r>
                        <a:rPr lang="en-US" altLang="ko-KR" sz="1000" dirty="0"/>
                        <a:t>( , PASSWORD_DEFAULT)</a:t>
                      </a:r>
                      <a:r>
                        <a:rPr lang="ko-KR" altLang="en-US" sz="1000" dirty="0"/>
                        <a:t>함수를 통해 사용자가 </a:t>
                      </a:r>
                      <a:r>
                        <a:rPr lang="ko-KR" altLang="en-US" sz="1000" dirty="0" err="1"/>
                        <a:t>회원가입한</a:t>
                      </a:r>
                      <a:r>
                        <a:rPr lang="ko-KR" altLang="en-US" sz="1000" dirty="0"/>
                        <a:t> 비밀번호를 </a:t>
                      </a:r>
                      <a:r>
                        <a:rPr lang="en-US" altLang="ko-KR" sz="1000" dirty="0"/>
                        <a:t>database</a:t>
                      </a:r>
                      <a:r>
                        <a:rPr lang="ko-KR" altLang="en-US" sz="1000" dirty="0"/>
                        <a:t>에 저장할 때 </a:t>
                      </a:r>
                      <a:r>
                        <a:rPr lang="ko-KR" altLang="en-US" sz="1000" dirty="0" err="1"/>
                        <a:t>해시값으로</a:t>
                      </a:r>
                      <a:r>
                        <a:rPr lang="ko-KR" altLang="en-US" sz="1000" dirty="0"/>
                        <a:t> 변경하여 저장함으로써 보안문제를 해결함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03174171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16C4A6A-C7D2-5A4A-B953-20B87883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507964"/>
              </p:ext>
            </p:extLst>
          </p:nvPr>
        </p:nvGraphicFramePr>
        <p:xfrm>
          <a:off x="418958" y="766341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#1. Login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D7F2AFD7-13EA-0B45-A0D1-E57ED58F8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40890"/>
              </p:ext>
            </p:extLst>
          </p:nvPr>
        </p:nvGraphicFramePr>
        <p:xfrm>
          <a:off x="6984933" y="3736640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#2. Register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pic>
        <p:nvPicPr>
          <p:cNvPr id="4" name="그림 3" descr="하늘, 실외, 경기장이(가) 표시된 사진&#10;&#10;자동 생성된 설명">
            <a:extLst>
              <a:ext uri="{FF2B5EF4-FFF2-40B4-BE49-F238E27FC236}">
                <a16:creationId xmlns:a16="http://schemas.microsoft.com/office/drawing/2014/main" id="{35221F36-81F6-7B40-81DD-D630C8C1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2" y="1288767"/>
            <a:ext cx="4324926" cy="2390723"/>
          </a:xfrm>
          <a:prstGeom prst="rect">
            <a:avLst/>
          </a:prstGeom>
        </p:spPr>
      </p:pic>
      <p:pic>
        <p:nvPicPr>
          <p:cNvPr id="7" name="그림 6" descr="하늘, 실외, 경기장이(가) 표시된 사진&#10;&#10;자동 생성된 설명">
            <a:extLst>
              <a:ext uri="{FF2B5EF4-FFF2-40B4-BE49-F238E27FC236}">
                <a16:creationId xmlns:a16="http://schemas.microsoft.com/office/drawing/2014/main" id="{3F3FF5D8-C806-C547-AF12-40DAE9AC5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809" y="4171853"/>
            <a:ext cx="4337367" cy="23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35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804F21-36E9-4D43-A116-8737B2C39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025650"/>
              </p:ext>
            </p:extLst>
          </p:nvPr>
        </p:nvGraphicFramePr>
        <p:xfrm>
          <a:off x="0" y="0"/>
          <a:ext cx="56603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4129483196"/>
                    </a:ext>
                  </a:extLst>
                </a:gridCol>
                <a:gridCol w="4448810">
                  <a:extLst>
                    <a:ext uri="{9D8B030D-6E8A-4147-A177-3AD203B41FA5}">
                      <a16:colId xmlns:a16="http://schemas.microsoft.com/office/drawing/2014/main" val="388395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TEAM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4720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F5904-311B-E94C-AB89-EA463844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397463"/>
              </p:ext>
            </p:extLst>
          </p:nvPr>
        </p:nvGraphicFramePr>
        <p:xfrm>
          <a:off x="8618220" y="0"/>
          <a:ext cx="3573780" cy="5370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17">
                  <a:extLst>
                    <a:ext uri="{9D8B030D-6E8A-4147-A177-3AD203B41FA5}">
                      <a16:colId xmlns:a16="http://schemas.microsoft.com/office/drawing/2014/main" val="496338949"/>
                    </a:ext>
                  </a:extLst>
                </a:gridCol>
                <a:gridCol w="3101163">
                  <a:extLst>
                    <a:ext uri="{9D8B030D-6E8A-4147-A177-3AD203B41FA5}">
                      <a16:colId xmlns:a16="http://schemas.microsoft.com/office/drawing/2014/main" val="4094277251"/>
                    </a:ext>
                  </a:extLst>
                </a:gridCol>
              </a:tblGrid>
              <a:tr h="510363">
                <a:tc gridSpan="2"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Summary</a:t>
                      </a:r>
                      <a:endParaRPr lang="ko-Kore-KR" altLang="en-US" sz="1400" dirty="0"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71360"/>
                  </a:ext>
                </a:extLst>
              </a:tr>
              <a:tr h="941070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000" dirty="0" err="1"/>
                        <a:t>Fullpage.js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활용하여 모든 페이지를 </a:t>
                      </a:r>
                      <a:r>
                        <a:rPr lang="en-US" altLang="ko-KR" sz="1000" dirty="0" err="1"/>
                        <a:t>fullpage</a:t>
                      </a:r>
                      <a:r>
                        <a:rPr lang="ko-KR" altLang="en-US" sz="1000" dirty="0"/>
                        <a:t>로 디자인을 통합함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우측에 현재 페이지의 주제를 적고 링크로 제작하여 페이지 이동에 편의성을 제공함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header</a:t>
                      </a:r>
                      <a:r>
                        <a:rPr lang="ko-KR" altLang="en-US" sz="1000" dirty="0"/>
                        <a:t>는 상단에 고정시켜 두었고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각 메뉴들은 </a:t>
                      </a:r>
                      <a:r>
                        <a:rPr lang="en-US" altLang="ko-KR" sz="1000" dirty="0"/>
                        <a:t>Hover</a:t>
                      </a:r>
                      <a:r>
                        <a:rPr lang="ko-KR" altLang="en-US" sz="1000" dirty="0"/>
                        <a:t>기능을 두어 가시성을 높임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Footer</a:t>
                      </a:r>
                      <a:r>
                        <a:rPr lang="ko-KR" altLang="en-US" sz="1000" dirty="0"/>
                        <a:t>에는 구단의 공식 </a:t>
                      </a: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 주소를 두어 접근성을 높임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7417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#1.1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외부 </a:t>
                      </a:r>
                      <a:r>
                        <a:rPr lang="en-US" altLang="ko-KR" sz="1000" dirty="0"/>
                        <a:t>stylesheet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사용하여 글쓰기 효과 적용함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028969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#1.2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위로 스크롤 올릴 시 </a:t>
                      </a:r>
                      <a:r>
                        <a:rPr lang="en-US" altLang="ko-KR" sz="1000" dirty="0"/>
                        <a:t>footer</a:t>
                      </a:r>
                      <a:r>
                        <a:rPr lang="ko-KR" altLang="en-US" sz="1000" dirty="0"/>
                        <a:t>로 갈 수 있도록 설정함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950306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 err="1"/>
                        <a:t>Youtube</a:t>
                      </a:r>
                      <a:r>
                        <a:rPr lang="ko-KR" altLang="en-US" sz="1000" dirty="0"/>
                        <a:t> 동영상의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소스 코드 복사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통해 구단 소개 영상을 페이지에 삽입함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32389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#3.1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.mp4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ore-KR" altLang="en-US" sz="1000" dirty="0"/>
                        <a:t>영상을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background</a:t>
                      </a:r>
                      <a:r>
                        <a:rPr lang="ko-KR" altLang="en-US" sz="1000" dirty="0"/>
                        <a:t>에 적용하여 가득 찬 화면을 보여줌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768434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#3.2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 err="1"/>
                        <a:t>autoplay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활성화 시켜 자동으로 재생되지만 </a:t>
                      </a:r>
                      <a:r>
                        <a:rPr lang="en-US" altLang="ko-KR" sz="1000" dirty="0"/>
                        <a:t>mute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통해 </a:t>
                      </a:r>
                      <a:r>
                        <a:rPr lang="ko-KR" altLang="en-US" sz="1000" dirty="0" err="1"/>
                        <a:t>음소거</a:t>
                      </a:r>
                      <a:r>
                        <a:rPr lang="ko-KR" altLang="en-US" sz="1000" dirty="0"/>
                        <a:t> 적용함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519814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#3.3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.m4a</a:t>
                      </a:r>
                      <a:r>
                        <a:rPr lang="ko-KR" altLang="en-US" sz="1000" dirty="0"/>
                        <a:t>의 오디오 파일을 삽입하여 응원가를 재생할 수 있는 플레이어를 삽입함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39587118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#3.4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dirty="0"/>
                        <a:t>텍스트를</a:t>
                      </a:r>
                      <a:r>
                        <a:rPr lang="ko-KR" altLang="en-US" sz="1000" dirty="0"/>
                        <a:t> 투명하게 </a:t>
                      </a:r>
                      <a:r>
                        <a:rPr lang="ko-KR" altLang="en-US" sz="1000" dirty="0" err="1"/>
                        <a:t>스타일하여</a:t>
                      </a:r>
                      <a:r>
                        <a:rPr lang="ko-KR" altLang="en-US" sz="1000" dirty="0"/>
                        <a:t> 영상을 가리지 않고 띄움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628766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#</a:t>
                      </a:r>
                      <a:r>
                        <a:rPr lang="en-US" altLang="ko-KR" sz="1000" dirty="0"/>
                        <a:t>4.1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Hover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통해 각 </a:t>
                      </a: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 대표 색을 띄우도록 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279440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#</a:t>
                      </a:r>
                      <a:r>
                        <a:rPr lang="en-US" altLang="ko-KR" sz="1000" dirty="0"/>
                        <a:t>4.2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dirty="0"/>
                        <a:t>구단의</a:t>
                      </a:r>
                      <a:r>
                        <a:rPr lang="ko-KR" altLang="en-US" sz="1000" dirty="0"/>
                        <a:t> 공식 </a:t>
                      </a: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 주소를 링크로 연결시킴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247777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#4.3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dirty="0"/>
                        <a:t>아래로</a:t>
                      </a:r>
                      <a:r>
                        <a:rPr lang="ko-KR" altLang="en-US" sz="1000" dirty="0"/>
                        <a:t> 스크롤 내릴 시 </a:t>
                      </a:r>
                      <a:r>
                        <a:rPr lang="en-US" altLang="ko-KR" sz="1000" dirty="0"/>
                        <a:t>start</a:t>
                      </a:r>
                      <a:r>
                        <a:rPr lang="ko-KR" altLang="en-US" sz="1000" dirty="0"/>
                        <a:t>로 갈 수 있도록 설정함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9863276"/>
                  </a:ext>
                </a:extLst>
              </a:tr>
            </a:tbl>
          </a:graphicData>
        </a:graphic>
      </p:graphicFrame>
      <p:pic>
        <p:nvPicPr>
          <p:cNvPr id="8" name="그림 7" descr="텍스트, 실외, 군중이(가) 표시된 사진&#10;&#10;자동 생성된 설명">
            <a:extLst>
              <a:ext uri="{FF2B5EF4-FFF2-40B4-BE49-F238E27FC236}">
                <a16:creationId xmlns:a16="http://schemas.microsoft.com/office/drawing/2014/main" id="{6BBBD7AF-54A8-B141-A30E-DF62FF0E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2" y="1124673"/>
            <a:ext cx="3774222" cy="20810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9F6174-1490-6645-868C-68ED3D13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80" y="1124673"/>
            <a:ext cx="3774222" cy="2081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7016A5-39FD-F347-B929-97DC966C6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12" y="4301539"/>
            <a:ext cx="3774222" cy="20863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A62FA2-3D27-1E4E-9B38-EC3122270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466" y="4845159"/>
            <a:ext cx="3774222" cy="499533"/>
          </a:xfrm>
          <a:prstGeom prst="rect">
            <a:avLst/>
          </a:prstGeo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16C4A6A-C7D2-5A4A-B953-20B87883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109671"/>
              </p:ext>
            </p:extLst>
          </p:nvPr>
        </p:nvGraphicFramePr>
        <p:xfrm>
          <a:off x="418958" y="766341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#1. Start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872EE34-C235-3A49-B20A-FD42228DD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247183"/>
              </p:ext>
            </p:extLst>
          </p:nvPr>
        </p:nvGraphicFramePr>
        <p:xfrm>
          <a:off x="418958" y="3943041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#3. Spurs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D7F2AFD7-13EA-0B45-A0D1-E57ED58F8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740087"/>
              </p:ext>
            </p:extLst>
          </p:nvPr>
        </p:nvGraphicFramePr>
        <p:xfrm>
          <a:off x="4662668" y="766340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#2. Video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3D5DCDA-AA09-D64F-B1CB-47FB2530D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18244"/>
              </p:ext>
            </p:extLst>
          </p:nvPr>
        </p:nvGraphicFramePr>
        <p:xfrm>
          <a:off x="4662667" y="3945705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#4. End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48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804F21-36E9-4D43-A116-8737B2C39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183764"/>
              </p:ext>
            </p:extLst>
          </p:nvPr>
        </p:nvGraphicFramePr>
        <p:xfrm>
          <a:off x="0" y="0"/>
          <a:ext cx="56603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4129483196"/>
                    </a:ext>
                  </a:extLst>
                </a:gridCol>
                <a:gridCol w="4448810">
                  <a:extLst>
                    <a:ext uri="{9D8B030D-6E8A-4147-A177-3AD203B41FA5}">
                      <a16:colId xmlns:a16="http://schemas.microsoft.com/office/drawing/2014/main" val="388395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PLAYER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4720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F5904-311B-E94C-AB89-EA463844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64774"/>
              </p:ext>
            </p:extLst>
          </p:nvPr>
        </p:nvGraphicFramePr>
        <p:xfrm>
          <a:off x="8618220" y="0"/>
          <a:ext cx="3573780" cy="4974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17">
                  <a:extLst>
                    <a:ext uri="{9D8B030D-6E8A-4147-A177-3AD203B41FA5}">
                      <a16:colId xmlns:a16="http://schemas.microsoft.com/office/drawing/2014/main" val="496338949"/>
                    </a:ext>
                  </a:extLst>
                </a:gridCol>
                <a:gridCol w="3101163">
                  <a:extLst>
                    <a:ext uri="{9D8B030D-6E8A-4147-A177-3AD203B41FA5}">
                      <a16:colId xmlns:a16="http://schemas.microsoft.com/office/drawing/2014/main" val="4094277251"/>
                    </a:ext>
                  </a:extLst>
                </a:gridCol>
              </a:tblGrid>
              <a:tr h="510363">
                <a:tc gridSpan="2"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Summary</a:t>
                      </a:r>
                      <a:endParaRPr lang="ko-Kore-KR" altLang="en-US" sz="1400" dirty="0"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71360"/>
                  </a:ext>
                </a:extLst>
              </a:tr>
              <a:tr h="941070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000" dirty="0" err="1"/>
                        <a:t>Fullpage.js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활용하여 모든 페이지를 </a:t>
                      </a:r>
                      <a:r>
                        <a:rPr lang="en-US" altLang="ko-KR" sz="1000" dirty="0" err="1"/>
                        <a:t>fullpage</a:t>
                      </a:r>
                      <a:r>
                        <a:rPr lang="ko-KR" altLang="en-US" sz="1000" dirty="0"/>
                        <a:t>로 디자인을 통합함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우측에 현재 페이지의 주제를 적고 링크로 제작하여 페이지 이동에 편의성을 제공함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header</a:t>
                      </a:r>
                      <a:r>
                        <a:rPr lang="ko-KR" altLang="en-US" sz="1000" dirty="0"/>
                        <a:t>는 상단에 고정시켜 두었고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각 메뉴들은 </a:t>
                      </a:r>
                      <a:r>
                        <a:rPr lang="en-US" altLang="ko-KR" sz="1000" dirty="0"/>
                        <a:t>Hover</a:t>
                      </a:r>
                      <a:r>
                        <a:rPr lang="ko-KR" altLang="en-US" sz="1000" dirty="0"/>
                        <a:t>기능을 두어 가시성을 높임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Footer</a:t>
                      </a:r>
                      <a:r>
                        <a:rPr lang="ko-KR" altLang="en-US" sz="1000" dirty="0"/>
                        <a:t>에는 구단의 공식 </a:t>
                      </a: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 주소를 두어 접근성을 높임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7417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#1.1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외부 </a:t>
                      </a:r>
                      <a:r>
                        <a:rPr lang="en-US" altLang="ko-KR" sz="1000" dirty="0"/>
                        <a:t>stylesheet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사용하여 글쓰기 효과 적용함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028969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#1.2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스크롤을 위로 올릴 시 </a:t>
                      </a:r>
                      <a:r>
                        <a:rPr lang="en-US" altLang="ko-KR" sz="1000" dirty="0"/>
                        <a:t>footer</a:t>
                      </a:r>
                      <a:r>
                        <a:rPr lang="ko-KR" altLang="en-US" sz="1000" dirty="0"/>
                        <a:t>로 갈 수 있도록 설정함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950306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Defender </a:t>
                      </a:r>
                      <a:r>
                        <a:rPr lang="ko-KR" altLang="en-US" sz="1000" dirty="0"/>
                        <a:t>선수들을 </a:t>
                      </a:r>
                      <a:r>
                        <a:rPr lang="en-US" altLang="ko-KR" sz="1000" dirty="0"/>
                        <a:t>grid</a:t>
                      </a:r>
                      <a:r>
                        <a:rPr lang="ko-KR" altLang="en-US" sz="1000" dirty="0"/>
                        <a:t>로 배치함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32389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커서를 사진 위로 올렸을 때 흑백 사진을 컬러 사진으로 변경함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768434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커서를 사진 위로 올렸을 때 선수의 고향을 알려주는 텍스트가 올라옴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519814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이미지를 클릭하게 되면 각 선수들의 영상을 </a:t>
                      </a:r>
                      <a:r>
                        <a:rPr lang="en-US" altLang="ko-KR" sz="1000" dirty="0" err="1"/>
                        <a:t>Youtube</a:t>
                      </a:r>
                      <a:r>
                        <a:rPr lang="ko-KR" altLang="en-US" sz="1000" dirty="0"/>
                        <a:t>로 연결함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39587118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#2</a:t>
                      </a:r>
                      <a:r>
                        <a:rPr lang="ko-KR" altLang="en-US" sz="1000" dirty="0"/>
                        <a:t>와 기능 동일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628766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#</a:t>
                      </a:r>
                      <a:r>
                        <a:rPr lang="en-US" altLang="ko-KR" sz="1000" dirty="0"/>
                        <a:t>4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#2</a:t>
                      </a:r>
                      <a:r>
                        <a:rPr lang="ko-KR" altLang="en-US" sz="1000" dirty="0"/>
                        <a:t>와 기능 동일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2279440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#</a:t>
                      </a:r>
                      <a:r>
                        <a:rPr lang="en-US" altLang="ko-KR" sz="1000" dirty="0"/>
                        <a:t>2~4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각 페이지의 </a:t>
                      </a:r>
                      <a:r>
                        <a:rPr lang="en-US" altLang="ko-KR" sz="1000" dirty="0"/>
                        <a:t>background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text color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다르게 적용함으로써 구분하였음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247777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16C4A6A-C7D2-5A4A-B953-20B87883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835613"/>
              </p:ext>
            </p:extLst>
          </p:nvPr>
        </p:nvGraphicFramePr>
        <p:xfrm>
          <a:off x="418958" y="766341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#1. Start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872EE34-C235-3A49-B20A-FD42228DD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592649"/>
              </p:ext>
            </p:extLst>
          </p:nvPr>
        </p:nvGraphicFramePr>
        <p:xfrm>
          <a:off x="418958" y="3943041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#3. Midfielder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D7F2AFD7-13EA-0B45-A0D1-E57ED58F8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455953"/>
              </p:ext>
            </p:extLst>
          </p:nvPr>
        </p:nvGraphicFramePr>
        <p:xfrm>
          <a:off x="4662668" y="766340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#2. Defender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3D5DCDA-AA09-D64F-B1CB-47FB2530D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601601"/>
              </p:ext>
            </p:extLst>
          </p:nvPr>
        </p:nvGraphicFramePr>
        <p:xfrm>
          <a:off x="4662667" y="3945705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#4. Forward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pic>
        <p:nvPicPr>
          <p:cNvPr id="21" name="그림 20" descr="잔디, 사람, 스포츠, 플레이어이(가) 표시된 사진&#10;&#10;자동 생성된 설명">
            <a:extLst>
              <a:ext uri="{FF2B5EF4-FFF2-40B4-BE49-F238E27FC236}">
                <a16:creationId xmlns:a16="http://schemas.microsoft.com/office/drawing/2014/main" id="{D9FF98FA-E61D-D741-AFF9-301F927F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3" y="1124673"/>
            <a:ext cx="3774221" cy="20863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5E274A-5B7D-C741-9753-49E7F0C3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12" y="4219968"/>
            <a:ext cx="3774222" cy="2086306"/>
          </a:xfrm>
          <a:prstGeom prst="rect">
            <a:avLst/>
          </a:prstGeom>
        </p:spPr>
      </p:pic>
      <p:pic>
        <p:nvPicPr>
          <p:cNvPr id="27" name="그림 26" descr="텍스트, 가장, 스크린샷, 화면이(가) 표시된 사진&#10;&#10;자동 생성된 설명">
            <a:extLst>
              <a:ext uri="{FF2B5EF4-FFF2-40B4-BE49-F238E27FC236}">
                <a16:creationId xmlns:a16="http://schemas.microsoft.com/office/drawing/2014/main" id="{50B62C50-BF89-BE4B-9ECC-FAE9067E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466" y="1124673"/>
            <a:ext cx="3774222" cy="2086306"/>
          </a:xfrm>
          <a:prstGeom prst="rect">
            <a:avLst/>
          </a:prstGeom>
        </p:spPr>
      </p:pic>
      <p:pic>
        <p:nvPicPr>
          <p:cNvPr id="29" name="그림 28" descr="텍스트, 가장, 스크린샷이(가) 표시된 사진&#10;&#10;자동 생성된 설명">
            <a:extLst>
              <a:ext uri="{FF2B5EF4-FFF2-40B4-BE49-F238E27FC236}">
                <a16:creationId xmlns:a16="http://schemas.microsoft.com/office/drawing/2014/main" id="{9E78522C-729F-BA4B-A98F-DF4C263C0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464" y="4219968"/>
            <a:ext cx="3774224" cy="20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3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804F21-36E9-4D43-A116-8737B2C39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289090"/>
              </p:ext>
            </p:extLst>
          </p:nvPr>
        </p:nvGraphicFramePr>
        <p:xfrm>
          <a:off x="0" y="0"/>
          <a:ext cx="56603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4129483196"/>
                    </a:ext>
                  </a:extLst>
                </a:gridCol>
                <a:gridCol w="4448810">
                  <a:extLst>
                    <a:ext uri="{9D8B030D-6E8A-4147-A177-3AD203B41FA5}">
                      <a16:colId xmlns:a16="http://schemas.microsoft.com/office/drawing/2014/main" val="388395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STADIUM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4720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F5904-311B-E94C-AB89-EA463844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64143"/>
              </p:ext>
            </p:extLst>
          </p:nvPr>
        </p:nvGraphicFramePr>
        <p:xfrm>
          <a:off x="8618220" y="0"/>
          <a:ext cx="3573780" cy="44295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17">
                  <a:extLst>
                    <a:ext uri="{9D8B030D-6E8A-4147-A177-3AD203B41FA5}">
                      <a16:colId xmlns:a16="http://schemas.microsoft.com/office/drawing/2014/main" val="496338949"/>
                    </a:ext>
                  </a:extLst>
                </a:gridCol>
                <a:gridCol w="3101163">
                  <a:extLst>
                    <a:ext uri="{9D8B030D-6E8A-4147-A177-3AD203B41FA5}">
                      <a16:colId xmlns:a16="http://schemas.microsoft.com/office/drawing/2014/main" val="4094277251"/>
                    </a:ext>
                  </a:extLst>
                </a:gridCol>
              </a:tblGrid>
              <a:tr h="510363">
                <a:tc gridSpan="2"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Summary</a:t>
                      </a:r>
                      <a:endParaRPr lang="ko-Kore-KR" altLang="en-US" sz="1400" dirty="0"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71360"/>
                  </a:ext>
                </a:extLst>
              </a:tr>
              <a:tr h="941070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000" dirty="0" err="1"/>
                        <a:t>Fullpage.js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활용하여 모든 페이지를 </a:t>
                      </a:r>
                      <a:r>
                        <a:rPr lang="en-US" altLang="ko-KR" sz="1000" dirty="0" err="1"/>
                        <a:t>fullpage</a:t>
                      </a:r>
                      <a:r>
                        <a:rPr lang="ko-KR" altLang="en-US" sz="1000" dirty="0"/>
                        <a:t>로 디자인을 통합함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우측에 현재 페이지의 주제를 적고 링크로 제작하여 페이지 이동에 편의성을 제공함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header</a:t>
                      </a:r>
                      <a:r>
                        <a:rPr lang="ko-KR" altLang="en-US" sz="1000" dirty="0"/>
                        <a:t>는 상단에 고정시켜 두었고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각 메뉴들은 </a:t>
                      </a:r>
                      <a:r>
                        <a:rPr lang="en-US" altLang="ko-KR" sz="1000" dirty="0"/>
                        <a:t>Hover</a:t>
                      </a:r>
                      <a:r>
                        <a:rPr lang="ko-KR" altLang="en-US" sz="1000" dirty="0"/>
                        <a:t>기능을 두어 가시성을 높임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Footer</a:t>
                      </a:r>
                      <a:r>
                        <a:rPr lang="ko-KR" altLang="en-US" sz="1000" dirty="0"/>
                        <a:t>에는 구단의 공식 </a:t>
                      </a: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 주소를 두어 접근성을 높임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7417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#1.1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외부 </a:t>
                      </a:r>
                      <a:r>
                        <a:rPr lang="en-US" altLang="ko-KR" sz="1000" dirty="0"/>
                        <a:t>stylesheet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사용하여 글쓰기 효과 적용함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028969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#1.2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스크롤을 위로 올릴 시 </a:t>
                      </a:r>
                      <a:r>
                        <a:rPr lang="en-US" altLang="ko-KR" sz="1000" dirty="0"/>
                        <a:t>footer</a:t>
                      </a:r>
                      <a:r>
                        <a:rPr lang="ko-KR" altLang="en-US" sz="1000" dirty="0"/>
                        <a:t>로 갈 수 있도록 설정함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950306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Google Map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API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사용하여 지도를 웹 페이지에 삽입함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32389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Tottenham</a:t>
                      </a:r>
                      <a:r>
                        <a:rPr lang="ko-KR" altLang="en-US" sz="1000" dirty="0"/>
                        <a:t> 구장의 지도상 좌표를 미리 </a:t>
                      </a:r>
                      <a:r>
                        <a:rPr lang="ko-KR" altLang="en-US" sz="1000" dirty="0" err="1"/>
                        <a:t>입력시켜두어</a:t>
                      </a:r>
                      <a:r>
                        <a:rPr lang="ko-KR" altLang="en-US" sz="1000" dirty="0"/>
                        <a:t> 기본값으로 설정함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768434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#3.3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 err="1"/>
                        <a:t>Youtube</a:t>
                      </a:r>
                      <a:r>
                        <a:rPr lang="ko-KR" altLang="en-US" sz="1000" dirty="0"/>
                        <a:t> 동영상의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소스 코드 복사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통해 구장 건설 과정 영상을 페이지에 삽입함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519814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#4.1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구장의 좌석 안내 사진을 </a:t>
                      </a:r>
                      <a:r>
                        <a:rPr lang="en-US" altLang="ko-KR" sz="1000" dirty="0"/>
                        <a:t>horizontal slider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통해 안내함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39587118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#4.2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Slider </a:t>
                      </a:r>
                      <a:r>
                        <a:rPr lang="ko-Kore-KR" altLang="en-US" sz="1000" dirty="0"/>
                        <a:t>하단에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indicater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두어 원하는 </a:t>
                      </a:r>
                      <a:r>
                        <a:rPr lang="en-US" altLang="ko-KR" sz="1000" dirty="0"/>
                        <a:t>slide</a:t>
                      </a:r>
                      <a:r>
                        <a:rPr lang="ko-KR" altLang="en-US" sz="1000" dirty="0"/>
                        <a:t>로 이동 할 수 있음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6287662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16C4A6A-C7D2-5A4A-B953-20B87883BE0B}"/>
              </a:ext>
            </a:extLst>
          </p:cNvPr>
          <p:cNvGraphicFramePr>
            <a:graphicFrameLocks noGrp="1"/>
          </p:cNvGraphicFramePr>
          <p:nvPr/>
        </p:nvGraphicFramePr>
        <p:xfrm>
          <a:off x="418958" y="766341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#1.Start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872EE34-C235-3A49-B20A-FD42228DD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321646"/>
              </p:ext>
            </p:extLst>
          </p:nvPr>
        </p:nvGraphicFramePr>
        <p:xfrm>
          <a:off x="418958" y="3943041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#3.Video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D7F2AFD7-13EA-0B45-A0D1-E57ED58F8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01707"/>
              </p:ext>
            </p:extLst>
          </p:nvPr>
        </p:nvGraphicFramePr>
        <p:xfrm>
          <a:off x="4662668" y="766340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#2. Map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3D5DCDA-AA09-D64F-B1CB-47FB2530D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709623"/>
              </p:ext>
            </p:extLst>
          </p:nvPr>
        </p:nvGraphicFramePr>
        <p:xfrm>
          <a:off x="4662667" y="3945705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#4.Information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pic>
        <p:nvPicPr>
          <p:cNvPr id="4" name="그림 3" descr="텍스트, 자주색이(가) 표시된 사진&#10;&#10;자동 생성된 설명">
            <a:extLst>
              <a:ext uri="{FF2B5EF4-FFF2-40B4-BE49-F238E27FC236}">
                <a16:creationId xmlns:a16="http://schemas.microsoft.com/office/drawing/2014/main" id="{473E8B96-82C6-F448-8507-5C2F1513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11" y="1125038"/>
            <a:ext cx="3774222" cy="2086307"/>
          </a:xfrm>
          <a:prstGeom prst="rect">
            <a:avLst/>
          </a:prstGeom>
        </p:spPr>
      </p:pic>
      <p:pic>
        <p:nvPicPr>
          <p:cNvPr id="7" name="그림 6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AACFA386-F15D-9C4A-A5F7-88863CF45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667" y="1124673"/>
            <a:ext cx="3774222" cy="2081064"/>
          </a:xfrm>
          <a:prstGeom prst="rect">
            <a:avLst/>
          </a:prstGeom>
        </p:spPr>
      </p:pic>
      <p:pic>
        <p:nvPicPr>
          <p:cNvPr id="11" name="그림 10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C9E25991-87F5-4E4C-B031-10301DCA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11" y="4301538"/>
            <a:ext cx="3774224" cy="2086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96CBC8-948B-ED42-A389-209AE22D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667" y="4301538"/>
            <a:ext cx="3774224" cy="20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6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804F21-36E9-4D43-A116-8737B2C39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2448"/>
              </p:ext>
            </p:extLst>
          </p:nvPr>
        </p:nvGraphicFramePr>
        <p:xfrm>
          <a:off x="0" y="0"/>
          <a:ext cx="56603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4129483196"/>
                    </a:ext>
                  </a:extLst>
                </a:gridCol>
                <a:gridCol w="4448810">
                  <a:extLst>
                    <a:ext uri="{9D8B030D-6E8A-4147-A177-3AD203B41FA5}">
                      <a16:colId xmlns:a16="http://schemas.microsoft.com/office/drawing/2014/main" val="388395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UNIFORM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4720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F5904-311B-E94C-AB89-EA463844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646876"/>
              </p:ext>
            </p:extLst>
          </p:nvPr>
        </p:nvGraphicFramePr>
        <p:xfrm>
          <a:off x="8618220" y="0"/>
          <a:ext cx="3573780" cy="3950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17">
                  <a:extLst>
                    <a:ext uri="{9D8B030D-6E8A-4147-A177-3AD203B41FA5}">
                      <a16:colId xmlns:a16="http://schemas.microsoft.com/office/drawing/2014/main" val="496338949"/>
                    </a:ext>
                  </a:extLst>
                </a:gridCol>
                <a:gridCol w="3101163">
                  <a:extLst>
                    <a:ext uri="{9D8B030D-6E8A-4147-A177-3AD203B41FA5}">
                      <a16:colId xmlns:a16="http://schemas.microsoft.com/office/drawing/2014/main" val="4094277251"/>
                    </a:ext>
                  </a:extLst>
                </a:gridCol>
              </a:tblGrid>
              <a:tr h="510363">
                <a:tc gridSpan="2"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Summary</a:t>
                      </a:r>
                      <a:endParaRPr lang="ko-Kore-KR" altLang="en-US" sz="1400" dirty="0"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71360"/>
                  </a:ext>
                </a:extLst>
              </a:tr>
              <a:tr h="941070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ore-KR" sz="1000" dirty="0" err="1"/>
                        <a:t>Fullpage.js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활용하여 모든 페이지를 </a:t>
                      </a:r>
                      <a:r>
                        <a:rPr lang="en-US" altLang="ko-KR" sz="1000" dirty="0" err="1"/>
                        <a:t>fullpage</a:t>
                      </a:r>
                      <a:r>
                        <a:rPr lang="ko-KR" altLang="en-US" sz="1000" dirty="0"/>
                        <a:t>로 디자인을 통합함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우측에 현재 페이지의 주제를 적고 링크로 제작하여 페이지 이동에 편의성을 제공함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header</a:t>
                      </a:r>
                      <a:r>
                        <a:rPr lang="ko-KR" altLang="en-US" sz="1000" dirty="0"/>
                        <a:t>는 상단에 고정시켜 두었고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각 메뉴들은 </a:t>
                      </a:r>
                      <a:r>
                        <a:rPr lang="en-US" altLang="ko-KR" sz="1000" dirty="0"/>
                        <a:t>Hover</a:t>
                      </a:r>
                      <a:r>
                        <a:rPr lang="ko-KR" altLang="en-US" sz="1000" dirty="0"/>
                        <a:t>기능을 두어 가시성을 높임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Footer</a:t>
                      </a:r>
                      <a:r>
                        <a:rPr lang="ko-KR" altLang="en-US" sz="1000" dirty="0"/>
                        <a:t>에는 구단의 공식 </a:t>
                      </a:r>
                      <a:r>
                        <a:rPr lang="en-US" altLang="ko-KR" sz="1000" dirty="0"/>
                        <a:t>SNS</a:t>
                      </a:r>
                      <a:r>
                        <a:rPr lang="ko-KR" altLang="en-US" sz="1000" dirty="0"/>
                        <a:t> 주소를 두어 접근성을 높임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altLang="ko-KR" sz="1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7417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#1.1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외부 </a:t>
                      </a:r>
                      <a:r>
                        <a:rPr lang="en-US" altLang="ko-KR" sz="1000" dirty="0"/>
                        <a:t>stylesheet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사용하여 글쓰기 효과 적용함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028969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#1.2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스크롤을 위로 올릴 시 </a:t>
                      </a:r>
                      <a:r>
                        <a:rPr lang="en-US" altLang="ko-KR" sz="1000" dirty="0"/>
                        <a:t>footer</a:t>
                      </a:r>
                      <a:r>
                        <a:rPr lang="ko-KR" altLang="en-US" sz="1000" dirty="0"/>
                        <a:t>로 갈 수 있도록 설정함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950306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최근 </a:t>
                      </a:r>
                      <a:r>
                        <a:rPr lang="en-US" altLang="ko-KR" sz="1000" dirty="0"/>
                        <a:t>10</a:t>
                      </a:r>
                      <a:r>
                        <a:rPr lang="ko-KR" altLang="en-US" sz="1000" dirty="0" err="1"/>
                        <a:t>년동안의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ore-KR" sz="1000" dirty="0"/>
                        <a:t>Home </a:t>
                      </a:r>
                      <a:r>
                        <a:rPr lang="ko-Kore-KR" altLang="en-US" sz="1000" dirty="0"/>
                        <a:t>유니폼</a:t>
                      </a:r>
                      <a:r>
                        <a:rPr lang="ko-KR" altLang="en-US" sz="1000" dirty="0"/>
                        <a:t> 사진</a:t>
                      </a:r>
                      <a:r>
                        <a:rPr lang="ko-Kore-KR" altLang="en-US" sz="1000" dirty="0"/>
                        <a:t>을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slider</a:t>
                      </a:r>
                      <a:r>
                        <a:rPr lang="ko-KR" altLang="en-US" sz="1000" dirty="0"/>
                        <a:t>로 제공함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32389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dirty="0"/>
                        <a:t>스크롤을</a:t>
                      </a:r>
                      <a:r>
                        <a:rPr lang="ko-KR" altLang="en-US" sz="1000" dirty="0"/>
                        <a:t> 이용한 </a:t>
                      </a:r>
                      <a:r>
                        <a:rPr lang="en-US" altLang="ko-KR" sz="1000" dirty="0"/>
                        <a:t>horizontal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slider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활용함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768434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#2.3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가장 최근 시즌의 유니폼사진은 구단 공식 유니폼 판매 페이지로 링크를 연결함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519814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공통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Background color</a:t>
                      </a:r>
                      <a:r>
                        <a:rPr lang="ko-KR" altLang="en-US" sz="1000" dirty="0"/>
                        <a:t>가 흰색이므로 </a:t>
                      </a:r>
                      <a:r>
                        <a:rPr lang="en-US" altLang="ko-KR" sz="1000" dirty="0"/>
                        <a:t>header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text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color</a:t>
                      </a:r>
                      <a:r>
                        <a:rPr lang="ko-KR" altLang="en-US" sz="1000" dirty="0" err="1"/>
                        <a:t>를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uniform </a:t>
                      </a:r>
                      <a:r>
                        <a:rPr lang="ko-KR" altLang="en-US" sz="1000" dirty="0"/>
                        <a:t>페이지에서는 다르게 설정함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39587118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16C4A6A-C7D2-5A4A-B953-20B87883BE0B}"/>
              </a:ext>
            </a:extLst>
          </p:cNvPr>
          <p:cNvGraphicFramePr>
            <a:graphicFrameLocks noGrp="1"/>
          </p:cNvGraphicFramePr>
          <p:nvPr/>
        </p:nvGraphicFramePr>
        <p:xfrm>
          <a:off x="418958" y="766341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#1.Start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872EE34-C235-3A49-B20A-FD42228DD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11849"/>
              </p:ext>
            </p:extLst>
          </p:nvPr>
        </p:nvGraphicFramePr>
        <p:xfrm>
          <a:off x="418958" y="3943041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#3.Away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7" name="표 15">
            <a:extLst>
              <a:ext uri="{FF2B5EF4-FFF2-40B4-BE49-F238E27FC236}">
                <a16:creationId xmlns:a16="http://schemas.microsoft.com/office/drawing/2014/main" id="{D7F2AFD7-13EA-0B45-A0D1-E57ED58F8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424532"/>
              </p:ext>
            </p:extLst>
          </p:nvPr>
        </p:nvGraphicFramePr>
        <p:xfrm>
          <a:off x="4662668" y="766340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#2.Home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3D5DCDA-AA09-D64F-B1CB-47FB2530D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251665"/>
              </p:ext>
            </p:extLst>
          </p:nvPr>
        </p:nvGraphicFramePr>
        <p:xfrm>
          <a:off x="4662667" y="3945705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#4.Third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pic>
        <p:nvPicPr>
          <p:cNvPr id="4" name="그림 3" descr="사람, 실외, 스포츠, 플레이어이(가) 표시된 사진&#10;&#10;자동 생성된 설명">
            <a:extLst>
              <a:ext uri="{FF2B5EF4-FFF2-40B4-BE49-F238E27FC236}">
                <a16:creationId xmlns:a16="http://schemas.microsoft.com/office/drawing/2014/main" id="{7D5B31A8-8CF0-F34A-8198-6AFCFA54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58" y="1113787"/>
            <a:ext cx="3774222" cy="20863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5207CA-04AE-474C-85B8-C34DC509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80" y="1115119"/>
            <a:ext cx="3774222" cy="2086306"/>
          </a:xfrm>
          <a:prstGeom prst="rect">
            <a:avLst/>
          </a:prstGeom>
        </p:spPr>
      </p:pic>
      <p:pic>
        <p:nvPicPr>
          <p:cNvPr id="11" name="그림 10" descr="텍스트, 셔츠이(가) 표시된 사진&#10;&#10;자동 생성된 설명">
            <a:extLst>
              <a:ext uri="{FF2B5EF4-FFF2-40B4-BE49-F238E27FC236}">
                <a16:creationId xmlns:a16="http://schemas.microsoft.com/office/drawing/2014/main" id="{50765A79-E508-3548-92C5-03C000363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12" y="4301539"/>
            <a:ext cx="3774222" cy="20863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72A8CD-758E-DD42-9795-3ED0A76C4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667" y="4301539"/>
            <a:ext cx="3774223" cy="20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01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804F21-36E9-4D43-A116-8737B2C39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860167"/>
              </p:ext>
            </p:extLst>
          </p:nvPr>
        </p:nvGraphicFramePr>
        <p:xfrm>
          <a:off x="0" y="0"/>
          <a:ext cx="56603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4129483196"/>
                    </a:ext>
                  </a:extLst>
                </a:gridCol>
                <a:gridCol w="4448810">
                  <a:extLst>
                    <a:ext uri="{9D8B030D-6E8A-4147-A177-3AD203B41FA5}">
                      <a16:colId xmlns:a16="http://schemas.microsoft.com/office/drawing/2014/main" val="388395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BOARD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4720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F5904-311B-E94C-AB89-EA463844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46616"/>
              </p:ext>
            </p:extLst>
          </p:nvPr>
        </p:nvGraphicFramePr>
        <p:xfrm>
          <a:off x="8618220" y="0"/>
          <a:ext cx="3573780" cy="3894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17">
                  <a:extLst>
                    <a:ext uri="{9D8B030D-6E8A-4147-A177-3AD203B41FA5}">
                      <a16:colId xmlns:a16="http://schemas.microsoft.com/office/drawing/2014/main" val="496338949"/>
                    </a:ext>
                  </a:extLst>
                </a:gridCol>
                <a:gridCol w="3101163">
                  <a:extLst>
                    <a:ext uri="{9D8B030D-6E8A-4147-A177-3AD203B41FA5}">
                      <a16:colId xmlns:a16="http://schemas.microsoft.com/office/drawing/2014/main" val="4094277251"/>
                    </a:ext>
                  </a:extLst>
                </a:gridCol>
              </a:tblGrid>
              <a:tr h="510363">
                <a:tc gridSpan="2"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Summary</a:t>
                      </a:r>
                      <a:endParaRPr lang="ko-Kore-KR" altLang="en-US" sz="1400" dirty="0"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71360"/>
                  </a:ext>
                </a:extLst>
              </a:tr>
              <a:tr h="941070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게시판 기능을 통해 사용자들 간의 소통을 도와줌</a:t>
                      </a:r>
                      <a:endParaRPr lang="en-US" altLang="ko-KR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각 게시판 </a:t>
                      </a:r>
                      <a:r>
                        <a:rPr lang="ko-KR" altLang="en-US" sz="1000" dirty="0" err="1"/>
                        <a:t>페이지별로</a:t>
                      </a:r>
                      <a:r>
                        <a:rPr lang="ko-KR" altLang="en-US" sz="1000" dirty="0"/>
                        <a:t> 다른 </a:t>
                      </a:r>
                      <a:r>
                        <a:rPr lang="en-US" altLang="ko-KR" sz="1000" dirty="0"/>
                        <a:t>text</a:t>
                      </a:r>
                      <a:r>
                        <a:rPr lang="ko-KR" altLang="en-US" sz="1000" dirty="0"/>
                        <a:t>로 설명하여 사용자가 현재 페이지에 대한 정보를 알 수 있음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Php</a:t>
                      </a:r>
                      <a:r>
                        <a:rPr lang="ko-KR" altLang="en-US" sz="1000" dirty="0"/>
                        <a:t>파일에는 오류를 확인 할 수 있는 코드를 삽입하여 유지보수에 도움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=&gt;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List.php</a:t>
                      </a:r>
                      <a:r>
                        <a:rPr lang="en-US" altLang="ko-KR" sz="1000" dirty="0"/>
                        <a:t>(line 61)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7417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dirty="0"/>
                        <a:t>각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게시글에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index</a:t>
                      </a:r>
                      <a:r>
                        <a:rPr lang="ko-KR" altLang="en-US" sz="1000" dirty="0"/>
                        <a:t>값을 기본키값으로 두어 구분함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889148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dirty="0"/>
                        <a:t>게시글은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개까지 표시되며 그 이후의 </a:t>
                      </a:r>
                      <a:r>
                        <a:rPr lang="ko-KR" altLang="en-US" sz="1000" dirty="0" err="1"/>
                        <a:t>게시글은</a:t>
                      </a:r>
                      <a:r>
                        <a:rPr lang="ko-KR" altLang="en-US" sz="1000" dirty="0"/>
                        <a:t> 다음 페이지로 배치함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=&gt;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List.php</a:t>
                      </a:r>
                      <a:r>
                        <a:rPr lang="en-US" altLang="ko-KR" sz="1000" dirty="0"/>
                        <a:t>(line 79)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028969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댓글 수는 </a:t>
                      </a:r>
                      <a:r>
                        <a:rPr lang="en-US" altLang="ko-KR" sz="1000" dirty="0"/>
                        <a:t>blue</a:t>
                      </a:r>
                      <a:r>
                        <a:rPr lang="ko-KR" altLang="en-US" sz="1000" dirty="0"/>
                        <a:t>색상으로 차별성을 두어 표현함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950306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4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작성일은 년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월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일 만 표시함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=&gt; </a:t>
                      </a:r>
                      <a:r>
                        <a:rPr lang="en-US" altLang="ko-KR" sz="1000" dirty="0" err="1"/>
                        <a:t>Mysql</a:t>
                      </a:r>
                      <a:r>
                        <a:rPr lang="en-US" altLang="ko-KR" sz="1000" dirty="0"/>
                        <a:t> date</a:t>
                      </a:r>
                      <a:r>
                        <a:rPr lang="ko-KR" altLang="en-US" sz="1000" dirty="0"/>
                        <a:t>함수</a:t>
                      </a:r>
                      <a:endParaRPr lang="en-US" altLang="ko-KR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32389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5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번호를 내림차순으로 두어 </a:t>
                      </a:r>
                      <a:r>
                        <a:rPr lang="ko-KR" altLang="en-US" sz="1000" dirty="0" err="1"/>
                        <a:t>최신글을</a:t>
                      </a:r>
                      <a:r>
                        <a:rPr lang="ko-KR" altLang="en-US" sz="1000" dirty="0"/>
                        <a:t> 상단에서 볼 수 있도록 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en-US" altLang="ko-KR" sz="1000" dirty="0" err="1"/>
                        <a:t>List.php</a:t>
                      </a:r>
                      <a:r>
                        <a:rPr lang="en-US" altLang="ko-KR" sz="1000" dirty="0"/>
                        <a:t>(line 99)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5768434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6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하단의 게시판 </a:t>
                      </a:r>
                      <a:r>
                        <a:rPr lang="ko-KR" altLang="en-US" sz="1000" dirty="0" err="1"/>
                        <a:t>페이징을</a:t>
                      </a:r>
                      <a:r>
                        <a:rPr lang="ko-KR" altLang="en-US" sz="1000" dirty="0"/>
                        <a:t> 통해 이전의 글들을 볼 수 있음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List.php</a:t>
                      </a:r>
                      <a:r>
                        <a:rPr lang="en-US" altLang="ko-KR" sz="1000" dirty="0"/>
                        <a:t>(line 125)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519814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7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글쓰기 버튼을 통해 </a:t>
                      </a:r>
                      <a:r>
                        <a:rPr lang="en-US" altLang="ko-KR" sz="1000" dirty="0" err="1"/>
                        <a:t>write.html</a:t>
                      </a:r>
                      <a:r>
                        <a:rPr lang="ko-KR" altLang="en-US" sz="1000" dirty="0"/>
                        <a:t>로 이동함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39587118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16C4A6A-C7D2-5A4A-B953-20B87883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43840"/>
              </p:ext>
            </p:extLst>
          </p:nvPr>
        </p:nvGraphicFramePr>
        <p:xfrm>
          <a:off x="391722" y="1008173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#1.List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16F3026-4852-244F-A807-76EAD28D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2" y="1438769"/>
            <a:ext cx="8103468" cy="4479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59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FDF0BD-5710-B741-99AF-F7E5D8F3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1" y="1438769"/>
            <a:ext cx="8103469" cy="447941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804F21-36E9-4D43-A116-8737B2C39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096987"/>
              </p:ext>
            </p:extLst>
          </p:nvPr>
        </p:nvGraphicFramePr>
        <p:xfrm>
          <a:off x="0" y="0"/>
          <a:ext cx="56603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4129483196"/>
                    </a:ext>
                  </a:extLst>
                </a:gridCol>
                <a:gridCol w="4448810">
                  <a:extLst>
                    <a:ext uri="{9D8B030D-6E8A-4147-A177-3AD203B41FA5}">
                      <a16:colId xmlns:a16="http://schemas.microsoft.com/office/drawing/2014/main" val="388395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BOARD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4720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F5904-311B-E94C-AB89-EA463844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534129"/>
              </p:ext>
            </p:extLst>
          </p:nvPr>
        </p:nvGraphicFramePr>
        <p:xfrm>
          <a:off x="8618220" y="0"/>
          <a:ext cx="3573780" cy="30884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17">
                  <a:extLst>
                    <a:ext uri="{9D8B030D-6E8A-4147-A177-3AD203B41FA5}">
                      <a16:colId xmlns:a16="http://schemas.microsoft.com/office/drawing/2014/main" val="496338949"/>
                    </a:ext>
                  </a:extLst>
                </a:gridCol>
                <a:gridCol w="3101163">
                  <a:extLst>
                    <a:ext uri="{9D8B030D-6E8A-4147-A177-3AD203B41FA5}">
                      <a16:colId xmlns:a16="http://schemas.microsoft.com/office/drawing/2014/main" val="4094277251"/>
                    </a:ext>
                  </a:extLst>
                </a:gridCol>
              </a:tblGrid>
              <a:tr h="510363">
                <a:tc gridSpan="2"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Summary</a:t>
                      </a:r>
                      <a:endParaRPr lang="ko-Kore-KR" altLang="en-US" sz="1400" dirty="0"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71360"/>
                  </a:ext>
                </a:extLst>
              </a:tr>
              <a:tr h="941070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게시판 기능을 통해 사용자들 간의 소통을 도와줌</a:t>
                      </a:r>
                      <a:endParaRPr lang="en-US" altLang="ko-KR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각 게시판 </a:t>
                      </a:r>
                      <a:r>
                        <a:rPr lang="ko-KR" altLang="en-US" sz="1000" dirty="0" err="1"/>
                        <a:t>페이지별로</a:t>
                      </a:r>
                      <a:r>
                        <a:rPr lang="ko-KR" altLang="en-US" sz="1000" dirty="0"/>
                        <a:t> 다른 </a:t>
                      </a:r>
                      <a:r>
                        <a:rPr lang="en-US" altLang="ko-KR" sz="1000" dirty="0"/>
                        <a:t>text</a:t>
                      </a:r>
                      <a:r>
                        <a:rPr lang="ko-KR" altLang="en-US" sz="1000" dirty="0"/>
                        <a:t>로 설명하여 사용자가 현재 페이지에 대한 정보를 알 수 있음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Php</a:t>
                      </a:r>
                      <a:r>
                        <a:rPr lang="ko-KR" altLang="en-US" sz="1000" dirty="0"/>
                        <a:t>파일에는 오류를 확인 할 수 있는 코드를 삽입하여 유지보수에 도움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=&gt;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List.php</a:t>
                      </a:r>
                      <a:r>
                        <a:rPr lang="en-US" altLang="ko-KR" sz="1000" dirty="0"/>
                        <a:t>(line 61)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사용자가 작성한 비밀번호는 </a:t>
                      </a:r>
                      <a:r>
                        <a:rPr lang="ko-KR" altLang="en-US" sz="1000" dirty="0" err="1"/>
                        <a:t>해시값으로</a:t>
                      </a:r>
                      <a:r>
                        <a:rPr lang="ko-KR" altLang="en-US" sz="1000" dirty="0"/>
                        <a:t> 변환하여 </a:t>
                      </a:r>
                      <a:r>
                        <a:rPr lang="en-US" altLang="ko-KR" sz="1000" dirty="0"/>
                        <a:t>database</a:t>
                      </a:r>
                      <a:r>
                        <a:rPr lang="ko-KR" altLang="en-US" sz="1000" dirty="0"/>
                        <a:t>에 저장됨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7417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모든 </a:t>
                      </a:r>
                      <a:r>
                        <a:rPr lang="en-US" altLang="ko-KR" sz="1000" dirty="0"/>
                        <a:t>input</a:t>
                      </a:r>
                      <a:r>
                        <a:rPr lang="ko-KR" altLang="en-US" sz="1000" dirty="0"/>
                        <a:t>창의 내용을 작성해야만 저장이 완료됨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889148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000" dirty="0"/>
                        <a:t>게시글</a:t>
                      </a:r>
                      <a:r>
                        <a:rPr lang="ko-KR" altLang="en-US" sz="1000" dirty="0"/>
                        <a:t> 잠금을 통해 </a:t>
                      </a:r>
                      <a:r>
                        <a:rPr lang="ko-KR" altLang="en-US" sz="1000" dirty="0" err="1"/>
                        <a:t>암호화시킬</a:t>
                      </a:r>
                      <a:r>
                        <a:rPr lang="ko-KR" altLang="en-US" sz="1000" dirty="0"/>
                        <a:t> 수 있음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028969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작성된 내용은 </a:t>
                      </a:r>
                      <a:r>
                        <a:rPr lang="en-US" altLang="ko-KR" sz="1000" dirty="0" err="1"/>
                        <a:t>write_ok.php</a:t>
                      </a:r>
                      <a:r>
                        <a:rPr lang="ko-KR" altLang="en-US" sz="1000" dirty="0"/>
                        <a:t>로 보내져 작성 완료 여부를 알려줌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950306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4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잠금은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과 </a:t>
                      </a:r>
                      <a:r>
                        <a:rPr lang="en-US" altLang="ko-KR" sz="1000" dirty="0"/>
                        <a:t>0</a:t>
                      </a:r>
                      <a:r>
                        <a:rPr lang="ko-KR" altLang="en-US" sz="1000" dirty="0"/>
                        <a:t>을 값으로 두어 구분함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Write_ok.php</a:t>
                      </a:r>
                      <a:r>
                        <a:rPr lang="en-US" altLang="ko-KR" sz="1000" dirty="0"/>
                        <a:t>(line 11)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323896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16C4A6A-C7D2-5A4A-B953-20B87883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025274"/>
              </p:ext>
            </p:extLst>
          </p:nvPr>
        </p:nvGraphicFramePr>
        <p:xfrm>
          <a:off x="391722" y="1008173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#1.Write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8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6FA7B5A-AD9B-1448-90F3-50983EF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2" y="1438769"/>
            <a:ext cx="8103468" cy="447941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804F21-36E9-4D43-A116-8737B2C39BD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6603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4129483196"/>
                    </a:ext>
                  </a:extLst>
                </a:gridCol>
                <a:gridCol w="4448810">
                  <a:extLst>
                    <a:ext uri="{9D8B030D-6E8A-4147-A177-3AD203B41FA5}">
                      <a16:colId xmlns:a16="http://schemas.microsoft.com/office/drawing/2014/main" val="388395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BOARD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4720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F5904-311B-E94C-AB89-EA463844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742962"/>
              </p:ext>
            </p:extLst>
          </p:nvPr>
        </p:nvGraphicFramePr>
        <p:xfrm>
          <a:off x="8618220" y="0"/>
          <a:ext cx="3573780" cy="31062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17">
                  <a:extLst>
                    <a:ext uri="{9D8B030D-6E8A-4147-A177-3AD203B41FA5}">
                      <a16:colId xmlns:a16="http://schemas.microsoft.com/office/drawing/2014/main" val="496338949"/>
                    </a:ext>
                  </a:extLst>
                </a:gridCol>
                <a:gridCol w="3101163">
                  <a:extLst>
                    <a:ext uri="{9D8B030D-6E8A-4147-A177-3AD203B41FA5}">
                      <a16:colId xmlns:a16="http://schemas.microsoft.com/office/drawing/2014/main" val="4094277251"/>
                    </a:ext>
                  </a:extLst>
                </a:gridCol>
              </a:tblGrid>
              <a:tr h="510363">
                <a:tc gridSpan="2"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Summary</a:t>
                      </a:r>
                      <a:endParaRPr lang="ko-Kore-KR" altLang="en-US" sz="1400" dirty="0"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71360"/>
                  </a:ext>
                </a:extLst>
              </a:tr>
              <a:tr h="941070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게시판 기능을 통해 사용자들 간의 소통을 도와줌</a:t>
                      </a:r>
                      <a:endParaRPr lang="en-US" altLang="ko-KR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각 게시판 </a:t>
                      </a:r>
                      <a:r>
                        <a:rPr lang="ko-KR" altLang="en-US" sz="1000" dirty="0" err="1"/>
                        <a:t>페이지별로</a:t>
                      </a:r>
                      <a:r>
                        <a:rPr lang="ko-KR" altLang="en-US" sz="1000" dirty="0"/>
                        <a:t> 다른 </a:t>
                      </a:r>
                      <a:r>
                        <a:rPr lang="en-US" altLang="ko-KR" sz="1000" dirty="0"/>
                        <a:t>text</a:t>
                      </a:r>
                      <a:r>
                        <a:rPr lang="ko-KR" altLang="en-US" sz="1000" dirty="0"/>
                        <a:t>로 설명하여 사용자가 현재 페이지에 대한 정보를 알 수 있음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Php</a:t>
                      </a:r>
                      <a:r>
                        <a:rPr lang="ko-KR" altLang="en-US" sz="1000" dirty="0"/>
                        <a:t>파일에는 오류를 확인 할 수 있는 코드를 삽입하여 유지보수에 도움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=&gt;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List.php</a:t>
                      </a:r>
                      <a:r>
                        <a:rPr lang="en-US" altLang="ko-KR" sz="1000" dirty="0"/>
                        <a:t>(line 61)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7417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 err="1"/>
                        <a:t>List.php</a:t>
                      </a:r>
                      <a:r>
                        <a:rPr lang="ko-Kore-KR" altLang="en-US" sz="1000" dirty="0"/>
                        <a:t>에서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idx</a:t>
                      </a:r>
                      <a:r>
                        <a:rPr lang="ko-KR" altLang="en-US" sz="1000" dirty="0"/>
                        <a:t>값을 비교하여 </a:t>
                      </a:r>
                      <a:r>
                        <a:rPr lang="ko-KR" altLang="en-US" sz="1000" dirty="0" err="1"/>
                        <a:t>게시글의</a:t>
                      </a:r>
                      <a:r>
                        <a:rPr lang="ko-KR" altLang="en-US" sz="1000" dirty="0"/>
                        <a:t> 제목을 </a:t>
                      </a:r>
                      <a:r>
                        <a:rPr lang="ko-KR" altLang="en-US" sz="1000" dirty="0" err="1"/>
                        <a:t>클릭하였을때</a:t>
                      </a:r>
                      <a:r>
                        <a:rPr lang="ko-KR" altLang="en-US" sz="1000" dirty="0"/>
                        <a:t> 같은 </a:t>
                      </a:r>
                      <a:r>
                        <a:rPr lang="en-US" altLang="ko-KR" sz="1000" dirty="0" err="1"/>
                        <a:t>idx</a:t>
                      </a:r>
                      <a:r>
                        <a:rPr lang="ko-KR" altLang="en-US" sz="1000" dirty="0"/>
                        <a:t>값의 내용을 불러옴</a:t>
                      </a:r>
                      <a:r>
                        <a:rPr lang="en-US" altLang="ko-KR" sz="1000" dirty="0"/>
                        <a:t>.=&gt;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List.php</a:t>
                      </a:r>
                      <a:r>
                        <a:rPr lang="en-US" altLang="ko-KR" sz="1000" dirty="0"/>
                        <a:t>(line 113)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889148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댓글 목록은 </a:t>
                      </a:r>
                      <a:r>
                        <a:rPr lang="en-US" altLang="ko-KR" sz="1000" dirty="0" err="1"/>
                        <a:t>idx</a:t>
                      </a:r>
                      <a:r>
                        <a:rPr lang="ko-KR" altLang="en-US" sz="1000" dirty="0"/>
                        <a:t>값을 기준으로 내림차순하여 최신 댓글을 상단에서 볼 수 있도록 함</a:t>
                      </a:r>
                      <a:r>
                        <a:rPr lang="en-US" altLang="ko-KR" sz="1000" dirty="0"/>
                        <a:t>. =&gt; </a:t>
                      </a:r>
                      <a:r>
                        <a:rPr lang="en-US" altLang="ko-KR" sz="1000" dirty="0" err="1"/>
                        <a:t>View.php</a:t>
                      </a:r>
                      <a:r>
                        <a:rPr lang="en-US" altLang="ko-KR" sz="1000" dirty="0"/>
                        <a:t>(line 97)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028969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3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댓글 수는 </a:t>
                      </a:r>
                      <a:r>
                        <a:rPr lang="en-US" altLang="ko-KR" sz="1000" dirty="0"/>
                        <a:t>blue</a:t>
                      </a:r>
                      <a:r>
                        <a:rPr lang="ko-KR" altLang="en-US" sz="1000" dirty="0"/>
                        <a:t>색상으로 차별성을 두어 표현함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950306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4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댓글 입력 폼은 </a:t>
                      </a:r>
                      <a:r>
                        <a:rPr lang="ko-KR" altLang="en-US" sz="1000" dirty="0" err="1"/>
                        <a:t>게시글</a:t>
                      </a:r>
                      <a:r>
                        <a:rPr lang="ko-KR" altLang="en-US" sz="1000" dirty="0"/>
                        <a:t> 입력 폼의 방식을 동일하게 적용하여 통합시켰음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=&gt;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view.php</a:t>
                      </a:r>
                      <a:r>
                        <a:rPr lang="en-US" altLang="ko-KR" sz="1000" dirty="0"/>
                        <a:t>(line 128)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2323896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16C4A6A-C7D2-5A4A-B953-20B87883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390667"/>
              </p:ext>
            </p:extLst>
          </p:nvPr>
        </p:nvGraphicFramePr>
        <p:xfrm>
          <a:off x="391722" y="1008173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#1.View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41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B0ED527-0265-E545-8E88-22493ECB3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2" y="1438769"/>
            <a:ext cx="8103468" cy="447941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A7804F21-36E9-4D43-A116-8737B2C39BD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56603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4129483196"/>
                    </a:ext>
                  </a:extLst>
                </a:gridCol>
                <a:gridCol w="4448810">
                  <a:extLst>
                    <a:ext uri="{9D8B030D-6E8A-4147-A177-3AD203B41FA5}">
                      <a16:colId xmlns:a16="http://schemas.microsoft.com/office/drawing/2014/main" val="3883951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ore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 </a:t>
                      </a:r>
                      <a:r>
                        <a:rPr lang="en-US" altLang="ko-KR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BOARD</a:t>
                      </a:r>
                      <a:endParaRPr lang="ko-Kore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4720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3F5904-311B-E94C-AB89-EA463844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973"/>
              </p:ext>
            </p:extLst>
          </p:nvPr>
        </p:nvGraphicFramePr>
        <p:xfrm>
          <a:off x="8618220" y="0"/>
          <a:ext cx="3573780" cy="22439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617">
                  <a:extLst>
                    <a:ext uri="{9D8B030D-6E8A-4147-A177-3AD203B41FA5}">
                      <a16:colId xmlns:a16="http://schemas.microsoft.com/office/drawing/2014/main" val="496338949"/>
                    </a:ext>
                  </a:extLst>
                </a:gridCol>
                <a:gridCol w="3101163">
                  <a:extLst>
                    <a:ext uri="{9D8B030D-6E8A-4147-A177-3AD203B41FA5}">
                      <a16:colId xmlns:a16="http://schemas.microsoft.com/office/drawing/2014/main" val="4094277251"/>
                    </a:ext>
                  </a:extLst>
                </a:gridCol>
              </a:tblGrid>
              <a:tr h="510363">
                <a:tc gridSpan="2"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NanumMyeongjo" panose="02020603020101020101" pitchFamily="18" charset="-127"/>
                          <a:ea typeface="NanumMyeongjo" panose="02020603020101020101" pitchFamily="18" charset="-127"/>
                        </a:rPr>
                        <a:t>Summary</a:t>
                      </a:r>
                      <a:endParaRPr lang="ko-Kore-KR" altLang="en-US" sz="1400" dirty="0">
                        <a:latin typeface="NanumMyeongjo" panose="02020603020101020101" pitchFamily="18" charset="-127"/>
                        <a:ea typeface="NanumMyeongjo" panose="02020603020101020101" pitchFamily="18" charset="-127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271360"/>
                  </a:ext>
                </a:extLst>
              </a:tr>
              <a:tr h="941070"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게시판 기능을 통해 사용자들 간의 소통을 도와줌</a:t>
                      </a:r>
                      <a:endParaRPr lang="en-US" altLang="ko-KR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각 게시판 </a:t>
                      </a:r>
                      <a:r>
                        <a:rPr lang="ko-KR" altLang="en-US" sz="1000" dirty="0" err="1"/>
                        <a:t>페이지별로</a:t>
                      </a:r>
                      <a:r>
                        <a:rPr lang="ko-KR" altLang="en-US" sz="1000" dirty="0"/>
                        <a:t> 다른 </a:t>
                      </a:r>
                      <a:r>
                        <a:rPr lang="en-US" altLang="ko-KR" sz="1000" dirty="0"/>
                        <a:t>text</a:t>
                      </a:r>
                      <a:r>
                        <a:rPr lang="ko-KR" altLang="en-US" sz="1000" dirty="0"/>
                        <a:t>로 설명하여 사용자가 현재 페이지에 대한 정보를 알 수 있음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Php</a:t>
                      </a:r>
                      <a:r>
                        <a:rPr lang="ko-KR" altLang="en-US" sz="1000" dirty="0"/>
                        <a:t>파일에는 오류를 확인 할 수 있는 코드를 삽입하여 유지보수에 도움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=&gt;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List.php</a:t>
                      </a:r>
                      <a:r>
                        <a:rPr lang="en-US" altLang="ko-KR" sz="1000" dirty="0"/>
                        <a:t>(line 61)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7417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1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잠금 표시된 게시물을 읽기 위해서는 비밀번호가 필요함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889148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 err="1"/>
                        <a:t>Idx</a:t>
                      </a:r>
                      <a:r>
                        <a:rPr lang="ko-KR" altLang="en-US" sz="1000" dirty="0"/>
                        <a:t>값을 기준으로 </a:t>
                      </a:r>
                      <a:r>
                        <a:rPr lang="en-US" altLang="ko-KR" sz="1000" dirty="0"/>
                        <a:t>password</a:t>
                      </a:r>
                      <a:r>
                        <a:rPr lang="ko-KR" altLang="en-US" sz="1000" dirty="0"/>
                        <a:t> 일치 여부 판단 후 </a:t>
                      </a:r>
                      <a:r>
                        <a:rPr lang="en-US" altLang="ko-KR" sz="1000" dirty="0" err="1"/>
                        <a:t>view.php</a:t>
                      </a:r>
                      <a:r>
                        <a:rPr lang="ko-KR" altLang="en-US" sz="1000" dirty="0"/>
                        <a:t>로 연결함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3028969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E16C4A6A-C7D2-5A4A-B953-20B87883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29367"/>
              </p:ext>
            </p:extLst>
          </p:nvPr>
        </p:nvGraphicFramePr>
        <p:xfrm>
          <a:off x="391722" y="1008173"/>
          <a:ext cx="1296825" cy="2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825">
                  <a:extLst>
                    <a:ext uri="{9D8B030D-6E8A-4147-A177-3AD203B41FA5}">
                      <a16:colId xmlns:a16="http://schemas.microsoft.com/office/drawing/2014/main" val="2942353665"/>
                    </a:ext>
                  </a:extLst>
                </a:gridCol>
              </a:tblGrid>
              <a:tr h="276927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#1.Lock</a:t>
                      </a:r>
                      <a:endParaRPr lang="ko-Kore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05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94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C61C2-198E-4041-9F90-F1DE050B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64" y="-256058"/>
            <a:ext cx="3700409" cy="999849"/>
          </a:xfrm>
        </p:spPr>
        <p:txBody>
          <a:bodyPr>
            <a:normAutofit/>
          </a:bodyPr>
          <a:lstStyle/>
          <a:p>
            <a:br>
              <a:rPr lang="en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Service </a:t>
            </a:r>
            <a:r>
              <a:rPr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r>
              <a:rPr lang="en" altLang="ko-Kore-KR" sz="2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verview</a:t>
            </a:r>
            <a:endParaRPr kumimoji="1"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B024E48-A0C2-8F4B-88A1-23774FDDB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649953"/>
              </p:ext>
            </p:extLst>
          </p:nvPr>
        </p:nvGraphicFramePr>
        <p:xfrm>
          <a:off x="1431535" y="914403"/>
          <a:ext cx="9328939" cy="25340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8392">
                  <a:extLst>
                    <a:ext uri="{9D8B030D-6E8A-4147-A177-3AD203B41FA5}">
                      <a16:colId xmlns:a16="http://schemas.microsoft.com/office/drawing/2014/main" val="1301939310"/>
                    </a:ext>
                  </a:extLst>
                </a:gridCol>
                <a:gridCol w="7410547">
                  <a:extLst>
                    <a:ext uri="{9D8B030D-6E8A-4147-A177-3AD203B41FA5}">
                      <a16:colId xmlns:a16="http://schemas.microsoft.com/office/drawing/2014/main" val="3058353530"/>
                    </a:ext>
                  </a:extLst>
                </a:gridCol>
              </a:tblGrid>
              <a:tr h="262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455472"/>
                  </a:ext>
                </a:extLst>
              </a:tr>
              <a:tr h="438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기획배경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en-US" sz="1000" dirty="0"/>
                        <a:t>대한민국에서</a:t>
                      </a:r>
                      <a:r>
                        <a:rPr lang="ko-KR" altLang="en-US" sz="1000" dirty="0"/>
                        <a:t> 두터운 </a:t>
                      </a:r>
                      <a:r>
                        <a:rPr lang="ko-KR" altLang="en-US" sz="1000" dirty="0" err="1"/>
                        <a:t>팬덤을</a:t>
                      </a:r>
                      <a:r>
                        <a:rPr lang="ko-KR" altLang="en-US" sz="1000" dirty="0"/>
                        <a:t> 보유한 </a:t>
                      </a:r>
                      <a:r>
                        <a:rPr lang="en-US" altLang="ko-KR" sz="1000" dirty="0"/>
                        <a:t>Tottenham</a:t>
                      </a:r>
                      <a:r>
                        <a:rPr lang="ko-KR" altLang="en-US" sz="1000" dirty="0"/>
                        <a:t> 구단을 소개하는 웹 페이지를 구축한다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1597835"/>
                  </a:ext>
                </a:extLst>
              </a:tr>
              <a:tr h="4650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기획목적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en-US" sz="1000" dirty="0"/>
                        <a:t>팀에</a:t>
                      </a:r>
                      <a:r>
                        <a:rPr lang="ko-KR" altLang="en-US" sz="1000" dirty="0"/>
                        <a:t> 대한 정보를 소개한다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/>
                        <a:t>팬들간의</a:t>
                      </a:r>
                      <a:r>
                        <a:rPr lang="ko-KR" altLang="en-US" sz="1000" dirty="0"/>
                        <a:t> 소통이 이루어지는 게시판을 구현한다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5346922"/>
                  </a:ext>
                </a:extLst>
              </a:tr>
              <a:tr h="4650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기대효과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en-US" sz="1000" dirty="0"/>
                        <a:t>기존의</a:t>
                      </a:r>
                      <a:r>
                        <a:rPr lang="ko-KR" altLang="en-US" sz="1000" dirty="0"/>
                        <a:t> 팬들의 소통을 도와줄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새로운 팬들을 유입할 수 있다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6259139"/>
                  </a:ext>
                </a:extLst>
              </a:tr>
              <a:tr h="4650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ore-KR" altLang="en-US" sz="1000" dirty="0"/>
                        <a:t>기능요약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ore-KR" altLang="en-US" sz="1000" dirty="0"/>
                        <a:t>회원가입</a:t>
                      </a:r>
                      <a:r>
                        <a:rPr lang="en-US" altLang="ko-Kore-KR" sz="1000" dirty="0"/>
                        <a:t>/</a:t>
                      </a:r>
                      <a:r>
                        <a:rPr lang="ko-KR" altLang="en-US" sz="1000" dirty="0" err="1"/>
                        <a:t>로그인을</a:t>
                      </a:r>
                      <a:r>
                        <a:rPr lang="ko-KR" altLang="en-US" sz="1000" dirty="0"/>
                        <a:t> 통해 페이지에 접속한다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게시판과 댓글을 작성할 수 있는 게시판 페이지를 구현한다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모든 비밀번호는 </a:t>
                      </a:r>
                      <a:r>
                        <a:rPr lang="ko-KR" altLang="en-US" sz="1000" dirty="0" err="1"/>
                        <a:t>해시값으로</a:t>
                      </a:r>
                      <a:r>
                        <a:rPr lang="ko-KR" altLang="en-US" sz="1000" dirty="0"/>
                        <a:t> 변환 후 </a:t>
                      </a:r>
                      <a:r>
                        <a:rPr lang="en-US" altLang="ko-KR" sz="1000" dirty="0"/>
                        <a:t>DB</a:t>
                      </a:r>
                      <a:r>
                        <a:rPr lang="ko-KR" altLang="en-US" sz="1000" dirty="0"/>
                        <a:t>에 저장한다</a:t>
                      </a:r>
                      <a:r>
                        <a:rPr lang="en-US" altLang="ko-KR" sz="1000" dirty="0"/>
                        <a:t>.</a:t>
                      </a:r>
                      <a:endParaRPr lang="ko-Kore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3003528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5E1C37A-DFED-EF40-A85E-8B6C95D5F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0128"/>
              </p:ext>
            </p:extLst>
          </p:nvPr>
        </p:nvGraphicFramePr>
        <p:xfrm>
          <a:off x="1431535" y="3733324"/>
          <a:ext cx="9328939" cy="2624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659">
                  <a:extLst>
                    <a:ext uri="{9D8B030D-6E8A-4147-A177-3AD203B41FA5}">
                      <a16:colId xmlns:a16="http://schemas.microsoft.com/office/drawing/2014/main" val="1900827378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913508439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2453540899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107836737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616713617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953160815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314583636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122770558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689765451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010257408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3542475038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887909660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2299809031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790456624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2208116136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713135648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104966293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3073240776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3201133737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365023079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608530275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731338402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704928811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974109471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623309505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2106085894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1730334476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3620660200"/>
                    </a:ext>
                  </a:extLst>
                </a:gridCol>
                <a:gridCol w="292260">
                  <a:extLst>
                    <a:ext uri="{9D8B030D-6E8A-4147-A177-3AD203B41FA5}">
                      <a16:colId xmlns:a16="http://schemas.microsoft.com/office/drawing/2014/main" val="3202947023"/>
                    </a:ext>
                  </a:extLst>
                </a:gridCol>
              </a:tblGrid>
              <a:tr h="186053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000" dirty="0"/>
                        <a:t>내용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5</a:t>
                      </a:r>
                      <a:r>
                        <a:rPr lang="ko-KR" altLang="en-US" sz="1000" dirty="0"/>
                        <a:t>월 넷째 주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다섯째 주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6</a:t>
                      </a:r>
                      <a:r>
                        <a:rPr lang="ko-KR" altLang="en-US" sz="1000" dirty="0"/>
                        <a:t>월 첫째 주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 둘째 주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81613"/>
                  </a:ext>
                </a:extLst>
              </a:tr>
              <a:tr h="186053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8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9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0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1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2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3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4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8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r>
                        <a:rPr lang="en-US" altLang="ko-KR" sz="800" dirty="0"/>
                        <a:t>9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3</a:t>
                      </a:r>
                      <a:r>
                        <a:rPr lang="en-US" altLang="ko-KR" sz="800" dirty="0"/>
                        <a:t>0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3</a:t>
                      </a:r>
                      <a:r>
                        <a:rPr lang="en-US" altLang="ko-KR" sz="800" dirty="0"/>
                        <a:t>1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2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3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4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5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6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7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8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9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0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/>
                        <a:t>11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2</a:t>
                      </a:r>
                      <a:endParaRPr lang="ko-Kore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/>
                        <a:t>1</a:t>
                      </a:r>
                      <a:r>
                        <a:rPr lang="en-US" altLang="ko-KR" sz="800" dirty="0"/>
                        <a:t>3</a:t>
                      </a:r>
                      <a:endParaRPr lang="ko-Kore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303746"/>
                  </a:ext>
                </a:extLst>
              </a:tr>
              <a:tr h="433505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000" dirty="0"/>
                        <a:t>Topic Selection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056286"/>
                  </a:ext>
                </a:extLst>
              </a:tr>
              <a:tr h="433505"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Structural Design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346794"/>
                  </a:ext>
                </a:extLst>
              </a:tr>
              <a:tr h="4335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Front-end Working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696284"/>
                  </a:ext>
                </a:extLst>
              </a:tr>
              <a:tr h="4335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PHP/DB</a:t>
                      </a:r>
                    </a:p>
                    <a:p>
                      <a:pPr algn="ctr"/>
                      <a:r>
                        <a:rPr lang="en-US" altLang="ko-Kore-KR" sz="1000" dirty="0"/>
                        <a:t>Working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875266"/>
                  </a:ext>
                </a:extLst>
              </a:tr>
              <a:tr h="4335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00" dirty="0"/>
                        <a:t>Test</a:t>
                      </a:r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827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41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D3D8F85-DBCB-DB4F-9EC1-5E2A6D78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49076"/>
              </p:ext>
            </p:extLst>
          </p:nvPr>
        </p:nvGraphicFramePr>
        <p:xfrm>
          <a:off x="716623" y="1130156"/>
          <a:ext cx="10758757" cy="5098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853">
                  <a:extLst>
                    <a:ext uri="{9D8B030D-6E8A-4147-A177-3AD203B41FA5}">
                      <a16:colId xmlns:a16="http://schemas.microsoft.com/office/drawing/2014/main" val="4255009803"/>
                    </a:ext>
                  </a:extLst>
                </a:gridCol>
                <a:gridCol w="9358904">
                  <a:extLst>
                    <a:ext uri="{9D8B030D-6E8A-4147-A177-3AD203B41FA5}">
                      <a16:colId xmlns:a16="http://schemas.microsoft.com/office/drawing/2014/main" val="3418394333"/>
                    </a:ext>
                  </a:extLst>
                </a:gridCol>
              </a:tblGrid>
              <a:tr h="50985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Login Process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94478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5CCB3C33-3FF4-4143-8544-11A35D60F518}"/>
              </a:ext>
            </a:extLst>
          </p:cNvPr>
          <p:cNvSpPr txBox="1">
            <a:spLocks/>
          </p:cNvSpPr>
          <p:nvPr/>
        </p:nvSpPr>
        <p:spPr>
          <a:xfrm>
            <a:off x="285964" y="-85446"/>
            <a:ext cx="2090122" cy="999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User Flow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FDEBA3C-9D71-1C4C-AF94-2646B0534453}"/>
              </a:ext>
            </a:extLst>
          </p:cNvPr>
          <p:cNvGrpSpPr/>
          <p:nvPr/>
        </p:nvGrpSpPr>
        <p:grpSpPr>
          <a:xfrm>
            <a:off x="2706244" y="1317099"/>
            <a:ext cx="8119781" cy="4560519"/>
            <a:chOff x="2553840" y="1317099"/>
            <a:chExt cx="8119781" cy="456051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B7377A4-3F29-BF48-91E0-C7C43BA85A9A}"/>
                </a:ext>
              </a:extLst>
            </p:cNvPr>
            <p:cNvGrpSpPr/>
            <p:nvPr/>
          </p:nvGrpSpPr>
          <p:grpSpPr>
            <a:xfrm>
              <a:off x="3216550" y="1317099"/>
              <a:ext cx="7457071" cy="4560519"/>
              <a:chOff x="2947726" y="1295327"/>
              <a:chExt cx="7457071" cy="4560519"/>
            </a:xfrm>
          </p:grpSpPr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EF5CC056-DD0A-F142-82E4-41DA23CC3EE3}"/>
                  </a:ext>
                </a:extLst>
              </p:cNvPr>
              <p:cNvSpPr/>
              <p:nvPr/>
            </p:nvSpPr>
            <p:spPr>
              <a:xfrm>
                <a:off x="3054816" y="1295327"/>
                <a:ext cx="1343159" cy="327995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START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343AB0E-8B44-D04C-BA30-FB24249F4AD2}"/>
                  </a:ext>
                </a:extLst>
              </p:cNvPr>
              <p:cNvSpPr/>
              <p:nvPr/>
            </p:nvSpPr>
            <p:spPr>
              <a:xfrm>
                <a:off x="3054816" y="1932320"/>
                <a:ext cx="1343159" cy="327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ysClr val="windowText" lastClr="000000"/>
                    </a:solidFill>
                  </a:rPr>
                  <a:t>login.html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E3CB097-CE17-FF49-ADAE-DA12CA2FCBD3}"/>
                  </a:ext>
                </a:extLst>
              </p:cNvPr>
              <p:cNvSpPr/>
              <p:nvPr/>
            </p:nvSpPr>
            <p:spPr>
              <a:xfrm>
                <a:off x="5658195" y="1932320"/>
                <a:ext cx="1343159" cy="327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ysClr val="windowText" lastClr="000000"/>
                    </a:solidFill>
                  </a:rPr>
                  <a:t>register.html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FCE5DC9-7520-9F4C-8822-617BC9B4C3F3}"/>
                  </a:ext>
                </a:extLst>
              </p:cNvPr>
              <p:cNvSpPr/>
              <p:nvPr/>
            </p:nvSpPr>
            <p:spPr>
              <a:xfrm>
                <a:off x="9061638" y="2704878"/>
                <a:ext cx="1343159" cy="327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ysClr val="windowText" lastClr="000000"/>
                    </a:solidFill>
                  </a:rPr>
                  <a:t>player.html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C771F21-31DA-9E43-89B7-A0760B023442}"/>
                  </a:ext>
                </a:extLst>
              </p:cNvPr>
              <p:cNvSpPr/>
              <p:nvPr/>
            </p:nvSpPr>
            <p:spPr>
              <a:xfrm>
                <a:off x="9061638" y="1920775"/>
                <a:ext cx="1343159" cy="327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ysClr val="windowText" lastClr="000000"/>
                    </a:solidFill>
                  </a:rPr>
                  <a:t>team.html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2B4A3B47-3EDD-F746-8F97-F976E1BB1DD4}"/>
                  </a:ext>
                </a:extLst>
              </p:cNvPr>
              <p:cNvSpPr/>
              <p:nvPr/>
            </p:nvSpPr>
            <p:spPr>
              <a:xfrm>
                <a:off x="3054814" y="2486567"/>
                <a:ext cx="1343159" cy="3279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email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D6D7B3C8-516A-D746-BEA0-1EF8CAD81144}"/>
                  </a:ext>
                </a:extLst>
              </p:cNvPr>
              <p:cNvSpPr/>
              <p:nvPr/>
            </p:nvSpPr>
            <p:spPr>
              <a:xfrm>
                <a:off x="5658194" y="2482953"/>
                <a:ext cx="1343159" cy="3279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email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790D73F2-51C0-E641-8A50-179936E9F1C4}"/>
                  </a:ext>
                </a:extLst>
              </p:cNvPr>
              <p:cNvSpPr/>
              <p:nvPr/>
            </p:nvSpPr>
            <p:spPr>
              <a:xfrm>
                <a:off x="3054813" y="3040813"/>
                <a:ext cx="1343159" cy="3279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password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8E38BEC7-B44F-8E46-90FC-F7448D3EA72C}"/>
                  </a:ext>
                </a:extLst>
              </p:cNvPr>
              <p:cNvSpPr/>
              <p:nvPr/>
            </p:nvSpPr>
            <p:spPr>
              <a:xfrm>
                <a:off x="5658193" y="3035654"/>
                <a:ext cx="1343159" cy="3279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password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FA1EFC73-FFA3-A548-926B-5C2ADBE596C8}"/>
                  </a:ext>
                </a:extLst>
              </p:cNvPr>
              <p:cNvSpPr/>
              <p:nvPr/>
            </p:nvSpPr>
            <p:spPr>
              <a:xfrm>
                <a:off x="5658192" y="3586286"/>
                <a:ext cx="1343159" cy="3279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name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다이아몬드 20">
                <a:extLst>
                  <a:ext uri="{FF2B5EF4-FFF2-40B4-BE49-F238E27FC236}">
                    <a16:creationId xmlns:a16="http://schemas.microsoft.com/office/drawing/2014/main" id="{80794B42-D438-FB48-B256-09793D12C55A}"/>
                  </a:ext>
                </a:extLst>
              </p:cNvPr>
              <p:cNvSpPr/>
              <p:nvPr/>
            </p:nvSpPr>
            <p:spPr>
              <a:xfrm>
                <a:off x="2947726" y="3916510"/>
                <a:ext cx="1557332" cy="681778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dirty="0" err="1">
                    <a:solidFill>
                      <a:sysClr val="windowText" lastClr="000000"/>
                    </a:solidFill>
                  </a:rPr>
                  <a:t>Logincheck.php</a:t>
                </a:r>
                <a:endParaRPr kumimoji="1" lang="ko-Kore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FF13FDD4-CA65-7840-BF3D-055520E686E2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>
                <a:off x="4397975" y="2096318"/>
                <a:ext cx="12602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E1341C36-6FE7-5640-BD33-F460B6DAC34E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>
                <a:off x="3726396" y="2260315"/>
                <a:ext cx="0" cy="2494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FA1D449-2561-D24F-9386-D7F11F5FCD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6392" y="2810947"/>
                <a:ext cx="0" cy="2494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34AE7E8-6B81-694B-99BF-36C99DD555CF}"/>
                  </a:ext>
                </a:extLst>
              </p:cNvPr>
              <p:cNvCxnSpPr>
                <a:cxnSpLocks/>
                <a:stCxn id="18" idx="2"/>
                <a:endCxn id="21" idx="0"/>
              </p:cNvCxnSpPr>
              <p:nvPr/>
            </p:nvCxnSpPr>
            <p:spPr>
              <a:xfrm flipH="1">
                <a:off x="3726392" y="3368807"/>
                <a:ext cx="1" cy="54770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F32BA857-4B10-BA43-B503-5702F1AA6596}"/>
                  </a:ext>
                </a:extLst>
              </p:cNvPr>
              <p:cNvCxnSpPr>
                <a:cxnSpLocks/>
                <a:stCxn id="9" idx="2"/>
                <a:endCxn id="17" idx="0"/>
              </p:cNvCxnSpPr>
              <p:nvPr/>
            </p:nvCxnSpPr>
            <p:spPr>
              <a:xfrm flipH="1">
                <a:off x="6329774" y="2260315"/>
                <a:ext cx="1" cy="2226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꺾인 연결선[E] 45">
                <a:extLst>
                  <a:ext uri="{FF2B5EF4-FFF2-40B4-BE49-F238E27FC236}">
                    <a16:creationId xmlns:a16="http://schemas.microsoft.com/office/drawing/2014/main" id="{F4B58579-3FCE-104C-BFF4-C0693888BEE5}"/>
                  </a:ext>
                </a:extLst>
              </p:cNvPr>
              <p:cNvCxnSpPr>
                <a:cxnSpLocks/>
                <a:stCxn id="21" idx="1"/>
                <a:endCxn id="8" idx="1"/>
              </p:cNvCxnSpPr>
              <p:nvPr/>
            </p:nvCxnSpPr>
            <p:spPr>
              <a:xfrm rot="10800000" flipH="1">
                <a:off x="2947726" y="2096319"/>
                <a:ext cx="107090" cy="2161081"/>
              </a:xfrm>
              <a:prstGeom prst="bentConnector3">
                <a:avLst>
                  <a:gd name="adj1" fmla="val -213465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8CC792F0-EC61-8842-ABF1-FFEE651C42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9771" y="2818175"/>
                <a:ext cx="1" cy="2226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277554F7-DA2C-B845-8780-07916A499D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9771" y="3372952"/>
                <a:ext cx="1" cy="2226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꺾인 연결선[E] 53">
                <a:extLst>
                  <a:ext uri="{FF2B5EF4-FFF2-40B4-BE49-F238E27FC236}">
                    <a16:creationId xmlns:a16="http://schemas.microsoft.com/office/drawing/2014/main" id="{70734593-D3F9-7B4C-B9C3-1077C5C99D34}"/>
                  </a:ext>
                </a:extLst>
              </p:cNvPr>
              <p:cNvCxnSpPr>
                <a:cxnSpLocks/>
                <a:stCxn id="56" idx="2"/>
                <a:endCxn id="8" idx="3"/>
              </p:cNvCxnSpPr>
              <p:nvPr/>
            </p:nvCxnSpPr>
            <p:spPr>
              <a:xfrm rot="5400000" flipH="1">
                <a:off x="3937111" y="2557182"/>
                <a:ext cx="2853524" cy="1931796"/>
              </a:xfrm>
              <a:prstGeom prst="bentConnector4">
                <a:avLst>
                  <a:gd name="adj1" fmla="val -8011"/>
                  <a:gd name="adj2" fmla="val 73196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다이아몬드 55">
                <a:extLst>
                  <a:ext uri="{FF2B5EF4-FFF2-40B4-BE49-F238E27FC236}">
                    <a16:creationId xmlns:a16="http://schemas.microsoft.com/office/drawing/2014/main" id="{0E5BD9B1-6BE9-9E4A-B91A-0E12D2773485}"/>
                  </a:ext>
                </a:extLst>
              </p:cNvPr>
              <p:cNvSpPr/>
              <p:nvPr/>
            </p:nvSpPr>
            <p:spPr>
              <a:xfrm>
                <a:off x="5433583" y="4268064"/>
                <a:ext cx="1792376" cy="681778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dirty="0" err="1">
                    <a:solidFill>
                      <a:sysClr val="windowText" lastClr="000000"/>
                    </a:solidFill>
                  </a:rPr>
                  <a:t>Mamber</a:t>
                </a:r>
                <a:endParaRPr kumimoji="1" lang="en-US" altLang="ko-Kore-KR" sz="10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kumimoji="1" lang="en-US" altLang="ko-Kore-KR" sz="1000" dirty="0" err="1">
                    <a:solidFill>
                      <a:sysClr val="windowText" lastClr="000000"/>
                    </a:solidFill>
                  </a:rPr>
                  <a:t>Management.php</a:t>
                </a:r>
                <a:endParaRPr kumimoji="1" lang="ko-Kore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EA0DAF5B-5F01-9347-B40E-8E2C0B635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29771" y="3918805"/>
                <a:ext cx="1" cy="3385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모서리가 둥근 직사각형 62">
                <a:extLst>
                  <a:ext uri="{FF2B5EF4-FFF2-40B4-BE49-F238E27FC236}">
                    <a16:creationId xmlns:a16="http://schemas.microsoft.com/office/drawing/2014/main" id="{E9730205-3321-D847-BEFE-D0996CD7FAA0}"/>
                  </a:ext>
                </a:extLst>
              </p:cNvPr>
              <p:cNvSpPr/>
              <p:nvPr/>
            </p:nvSpPr>
            <p:spPr>
              <a:xfrm>
                <a:off x="3054813" y="5527851"/>
                <a:ext cx="1343159" cy="327995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END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D7261530-4B62-6A4D-B249-13D466BA52D4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>
                <a:off x="3726393" y="4610636"/>
                <a:ext cx="0" cy="91721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9923B842-E38E-1641-BBA0-3F4DCE5DEC7E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3726392" y="1623322"/>
                <a:ext cx="4" cy="30899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FBA0D04-D877-BD4C-B44D-7DEF9AD120E8}"/>
                  </a:ext>
                </a:extLst>
              </p:cNvPr>
              <p:cNvSpPr/>
              <p:nvPr/>
            </p:nvSpPr>
            <p:spPr>
              <a:xfrm>
                <a:off x="9052067" y="3488981"/>
                <a:ext cx="1343159" cy="327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ysClr val="windowText" lastClr="000000"/>
                    </a:solidFill>
                  </a:rPr>
                  <a:t>stadium.html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BB37A6D-CF69-E74B-ACCA-E1B7C7C9E25F}"/>
                  </a:ext>
                </a:extLst>
              </p:cNvPr>
              <p:cNvSpPr/>
              <p:nvPr/>
            </p:nvSpPr>
            <p:spPr>
              <a:xfrm>
                <a:off x="9050672" y="4273084"/>
                <a:ext cx="1343159" cy="327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ysClr val="windowText" lastClr="000000"/>
                    </a:solidFill>
                  </a:rPr>
                  <a:t>uniform.html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425077C-A889-1B45-8754-3ABE6592FD11}"/>
                  </a:ext>
                </a:extLst>
              </p:cNvPr>
              <p:cNvSpPr/>
              <p:nvPr/>
            </p:nvSpPr>
            <p:spPr>
              <a:xfrm>
                <a:off x="9052067" y="5057187"/>
                <a:ext cx="1343159" cy="327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ysClr val="windowText" lastClr="000000"/>
                    </a:solidFill>
                  </a:rPr>
                  <a:t>List.php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2" name="꺾인 연결선[E] 71">
                <a:extLst>
                  <a:ext uri="{FF2B5EF4-FFF2-40B4-BE49-F238E27FC236}">
                    <a16:creationId xmlns:a16="http://schemas.microsoft.com/office/drawing/2014/main" id="{061E32F5-D94D-A940-A099-C1E96F0F9339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V="1">
                <a:off x="4397972" y="2107641"/>
                <a:ext cx="4652699" cy="3584208"/>
              </a:xfrm>
              <a:prstGeom prst="bentConnector3">
                <a:avLst>
                  <a:gd name="adj1" fmla="val 71274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CC2070A4-4632-AE44-9DC9-E856EC35F1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7962" y="2868876"/>
                <a:ext cx="1353676" cy="136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FFE9F5E7-332C-C943-8EE1-26DF1C884D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7962" y="3652978"/>
                <a:ext cx="1353676" cy="136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80D87BA5-F183-F049-A243-ED97840CD8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7962" y="5221184"/>
                <a:ext cx="1353676" cy="136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88D4285A-C0D3-7348-8FC3-2BCC29DE42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7962" y="4437080"/>
                <a:ext cx="1353676" cy="136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949572C-99EF-8B46-9144-A7A32EF3D9AE}"/>
                </a:ext>
              </a:extLst>
            </p:cNvPr>
            <p:cNvSpPr txBox="1"/>
            <p:nvPr/>
          </p:nvSpPr>
          <p:spPr>
            <a:xfrm>
              <a:off x="2553840" y="3086947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628837A-A876-9042-9A60-BAAA3D67246D}"/>
                </a:ext>
              </a:extLst>
            </p:cNvPr>
            <p:cNvSpPr txBox="1"/>
            <p:nvPr/>
          </p:nvSpPr>
          <p:spPr>
            <a:xfrm>
              <a:off x="3506111" y="4817725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D6F5C76-52A8-1F48-B88F-909B310B6215}"/>
                </a:ext>
              </a:extLst>
            </p:cNvPr>
            <p:cNvSpPr txBox="1"/>
            <p:nvPr/>
          </p:nvSpPr>
          <p:spPr>
            <a:xfrm>
              <a:off x="4780220" y="3512774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43BA70-E18B-6D43-8C68-0031289BB963}"/>
                </a:ext>
              </a:extLst>
            </p:cNvPr>
            <p:cNvSpPr txBox="1"/>
            <p:nvPr/>
          </p:nvSpPr>
          <p:spPr>
            <a:xfrm>
              <a:off x="5368200" y="1784202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06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DE3E9AD-3E04-5243-9137-5C77E8B174A3}"/>
              </a:ext>
            </a:extLst>
          </p:cNvPr>
          <p:cNvSpPr txBox="1">
            <a:spLocks/>
          </p:cNvSpPr>
          <p:nvPr/>
        </p:nvSpPr>
        <p:spPr>
          <a:xfrm>
            <a:off x="285964" y="-85446"/>
            <a:ext cx="2090122" cy="999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User Flow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9083095-6C0D-9B47-8F02-A5439304A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475814"/>
              </p:ext>
            </p:extLst>
          </p:nvPr>
        </p:nvGraphicFramePr>
        <p:xfrm>
          <a:off x="716620" y="1130427"/>
          <a:ext cx="10758757" cy="518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853">
                  <a:extLst>
                    <a:ext uri="{9D8B030D-6E8A-4147-A177-3AD203B41FA5}">
                      <a16:colId xmlns:a16="http://schemas.microsoft.com/office/drawing/2014/main" val="4255009803"/>
                    </a:ext>
                  </a:extLst>
                </a:gridCol>
                <a:gridCol w="4679452">
                  <a:extLst>
                    <a:ext uri="{9D8B030D-6E8A-4147-A177-3AD203B41FA5}">
                      <a16:colId xmlns:a16="http://schemas.microsoft.com/office/drawing/2014/main" val="3418394333"/>
                    </a:ext>
                  </a:extLst>
                </a:gridCol>
                <a:gridCol w="4679452">
                  <a:extLst>
                    <a:ext uri="{9D8B030D-6E8A-4147-A177-3AD203B41FA5}">
                      <a16:colId xmlns:a16="http://schemas.microsoft.com/office/drawing/2014/main" val="637237716"/>
                    </a:ext>
                  </a:extLst>
                </a:gridCol>
              </a:tblGrid>
              <a:tr h="40403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Post</a:t>
                      </a:r>
                    </a:p>
                    <a:p>
                      <a:pPr algn="ctr"/>
                      <a:r>
                        <a:rPr lang="en-US" altLang="ko-Kore-KR" dirty="0"/>
                        <a:t>Process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Write Post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Modify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Post</a:t>
                      </a:r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94478"/>
                  </a:ext>
                </a:extLst>
              </a:tr>
              <a:tr h="477952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555691"/>
                  </a:ext>
                </a:extLst>
              </a:tr>
            </a:tbl>
          </a:graphicData>
        </a:graphic>
      </p:graphicFrame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9FCC551-5212-464F-A35D-B8EA7E6FE79A}"/>
              </a:ext>
            </a:extLst>
          </p:cNvPr>
          <p:cNvGrpSpPr/>
          <p:nvPr/>
        </p:nvGrpSpPr>
        <p:grpSpPr>
          <a:xfrm>
            <a:off x="2708097" y="1922390"/>
            <a:ext cx="3387903" cy="4020820"/>
            <a:chOff x="2708097" y="1922390"/>
            <a:chExt cx="3387903" cy="4020820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A788D54C-CB16-DE4D-B92B-26F127538885}"/>
                </a:ext>
              </a:extLst>
            </p:cNvPr>
            <p:cNvSpPr/>
            <p:nvPr/>
          </p:nvSpPr>
          <p:spPr>
            <a:xfrm>
              <a:off x="2815184" y="1922390"/>
              <a:ext cx="1343159" cy="32799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START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0B52841-DE45-F74A-9687-BCCE06D2ED6A}"/>
                </a:ext>
              </a:extLst>
            </p:cNvPr>
            <p:cNvSpPr/>
            <p:nvPr/>
          </p:nvSpPr>
          <p:spPr>
            <a:xfrm>
              <a:off x="2815184" y="2502642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List.php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02C8DC3-392E-234F-BDB8-C98E51239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87098" y="2250385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074C22C-6713-1347-BC70-966FA17A660C}"/>
                </a:ext>
              </a:extLst>
            </p:cNvPr>
            <p:cNvCxnSpPr>
              <a:cxnSpLocks/>
              <a:stCxn id="9" idx="3"/>
              <a:endCxn id="15" idx="1"/>
            </p:cNvCxnSpPr>
            <p:nvPr/>
          </p:nvCxnSpPr>
          <p:spPr>
            <a:xfrm>
              <a:off x="4158343" y="2666640"/>
              <a:ext cx="5944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F3CFCB5-C30C-2840-BBE3-DBF8AD5DE607}"/>
                </a:ext>
              </a:extLst>
            </p:cNvPr>
            <p:cNvSpPr/>
            <p:nvPr/>
          </p:nvSpPr>
          <p:spPr>
            <a:xfrm>
              <a:off x="4752841" y="2502642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Write.html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7062F744-71D5-8F46-A356-DD07A6539315}"/>
                </a:ext>
              </a:extLst>
            </p:cNvPr>
            <p:cNvSpPr/>
            <p:nvPr/>
          </p:nvSpPr>
          <p:spPr>
            <a:xfrm>
              <a:off x="4752840" y="3080079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title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0EC2F87-E843-4E4B-8CA8-6DF7F759B914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19" y="2827822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77E6CB14-5D55-564D-8EB3-37506D805072}"/>
                </a:ext>
              </a:extLst>
            </p:cNvPr>
            <p:cNvSpPr/>
            <p:nvPr/>
          </p:nvSpPr>
          <p:spPr>
            <a:xfrm>
              <a:off x="4752840" y="3656242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name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B352188-D37E-F44D-B76C-6FE623A3853B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19" y="3403985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71FD9FA2-F372-7D4B-9071-1B147AC0A60C}"/>
                </a:ext>
              </a:extLst>
            </p:cNvPr>
            <p:cNvSpPr/>
            <p:nvPr/>
          </p:nvSpPr>
          <p:spPr>
            <a:xfrm>
              <a:off x="4752840" y="4233677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content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7F8061F-2DB8-CC40-A236-4DFE83A22068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19" y="3981420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26AD9550-617C-1940-919E-39F60C7ACD14}"/>
                </a:ext>
              </a:extLst>
            </p:cNvPr>
            <p:cNvSpPr/>
            <p:nvPr/>
          </p:nvSpPr>
          <p:spPr>
            <a:xfrm>
              <a:off x="4752840" y="4858073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password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F92A179-7D13-954A-B825-4FF4D8C9DFE6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19" y="4605816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F8C1144-A54B-BC4F-988D-B1A972260D2A}"/>
                </a:ext>
              </a:extLst>
            </p:cNvPr>
            <p:cNvSpPr/>
            <p:nvPr/>
          </p:nvSpPr>
          <p:spPr>
            <a:xfrm>
              <a:off x="4752840" y="5438324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lock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53180A1-D534-5145-BA9A-B0DE871634DD}"/>
                </a:ext>
              </a:extLst>
            </p:cNvPr>
            <p:cNvCxnSpPr>
              <a:cxnSpLocks/>
            </p:cNvCxnSpPr>
            <p:nvPr/>
          </p:nvCxnSpPr>
          <p:spPr>
            <a:xfrm>
              <a:off x="5424419" y="5186067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다이아몬드 27">
              <a:extLst>
                <a:ext uri="{FF2B5EF4-FFF2-40B4-BE49-F238E27FC236}">
                  <a16:creationId xmlns:a16="http://schemas.microsoft.com/office/drawing/2014/main" id="{7FB2DDDE-5F81-FE49-B986-B9EF2301E4AD}"/>
                </a:ext>
              </a:extLst>
            </p:cNvPr>
            <p:cNvSpPr/>
            <p:nvPr/>
          </p:nvSpPr>
          <p:spPr>
            <a:xfrm>
              <a:off x="2708097" y="5261432"/>
              <a:ext cx="1557332" cy="681778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dirty="0" err="1">
                  <a:solidFill>
                    <a:sysClr val="windowText" lastClr="000000"/>
                  </a:solidFill>
                </a:rPr>
                <a:t>Write_ok</a:t>
              </a:r>
              <a:endParaRPr kumimoji="1" lang="en-US" altLang="ko-Kore-KR" sz="10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ko-Kore-KR" sz="1000" dirty="0">
                  <a:solidFill>
                    <a:sysClr val="windowText" lastClr="000000"/>
                  </a:solidFill>
                </a:rPr>
                <a:t>.php</a:t>
              </a:r>
              <a:endParaRPr kumimoji="1" lang="ko-Kore-KR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331F078-8F9A-A545-BCDB-627E435D59DC}"/>
                </a:ext>
              </a:extLst>
            </p:cNvPr>
            <p:cNvCxnSpPr>
              <a:cxnSpLocks/>
              <a:stCxn id="26" idx="1"/>
              <a:endCxn id="28" idx="3"/>
            </p:cNvCxnSpPr>
            <p:nvPr/>
          </p:nvCxnSpPr>
          <p:spPr>
            <a:xfrm flipH="1">
              <a:off x="4265429" y="5602321"/>
              <a:ext cx="48741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E953C2F-0B90-2546-9AB0-9081CA63EAFD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3486763" y="2827824"/>
              <a:ext cx="1" cy="2433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4FC989-AFE8-0B4C-B27A-9C9263975600}"/>
                </a:ext>
              </a:extLst>
            </p:cNvPr>
            <p:cNvSpPr txBox="1"/>
            <p:nvPr/>
          </p:nvSpPr>
          <p:spPr>
            <a:xfrm>
              <a:off x="3085721" y="3915361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FA4AF95-5F81-2649-BD0C-E40DD3447623}"/>
              </a:ext>
            </a:extLst>
          </p:cNvPr>
          <p:cNvGrpSpPr/>
          <p:nvPr/>
        </p:nvGrpSpPr>
        <p:grpSpPr>
          <a:xfrm>
            <a:off x="6826035" y="1922390"/>
            <a:ext cx="4293792" cy="4064548"/>
            <a:chOff x="6783003" y="1922390"/>
            <a:chExt cx="4293792" cy="406454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453C474B-3243-3945-9565-9C56B8780A9C}"/>
                </a:ext>
              </a:extLst>
            </p:cNvPr>
            <p:cNvSpPr/>
            <p:nvPr/>
          </p:nvSpPr>
          <p:spPr>
            <a:xfrm>
              <a:off x="7419745" y="1922390"/>
              <a:ext cx="1343159" cy="32799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START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4372149-CE5C-F04A-98DF-9F107B0E0C7F}"/>
                </a:ext>
              </a:extLst>
            </p:cNvPr>
            <p:cNvCxnSpPr>
              <a:cxnSpLocks/>
            </p:cNvCxnSpPr>
            <p:nvPr/>
          </p:nvCxnSpPr>
          <p:spPr>
            <a:xfrm>
              <a:off x="8091324" y="2253812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AD6D88-CA2A-F24C-80C6-4BECB60BBB7E}"/>
                </a:ext>
              </a:extLst>
            </p:cNvPr>
            <p:cNvSpPr/>
            <p:nvPr/>
          </p:nvSpPr>
          <p:spPr>
            <a:xfrm>
              <a:off x="7419410" y="2498755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List.php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24BE9ED6-96C8-0D43-9C63-2A0F15D25A5A}"/>
                </a:ext>
              </a:extLst>
            </p:cNvPr>
            <p:cNvSpPr/>
            <p:nvPr/>
          </p:nvSpPr>
          <p:spPr>
            <a:xfrm>
              <a:off x="7398877" y="3669438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lock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id="{2A4CB57F-5021-7346-8617-7EA2D3759EA5}"/>
                </a:ext>
              </a:extLst>
            </p:cNvPr>
            <p:cNvSpPr/>
            <p:nvPr/>
          </p:nvSpPr>
          <p:spPr>
            <a:xfrm>
              <a:off x="7286476" y="4252156"/>
              <a:ext cx="1557332" cy="681778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dirty="0" err="1">
                  <a:solidFill>
                    <a:sysClr val="windowText" lastClr="000000"/>
                  </a:solidFill>
                </a:rPr>
                <a:t>ck_read</a:t>
              </a:r>
              <a:endParaRPr kumimoji="1" lang="en-US" altLang="ko-Kore-KR" sz="10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ko-Kore-KR" sz="1000" dirty="0">
                  <a:solidFill>
                    <a:sysClr val="windowText" lastClr="000000"/>
                  </a:solidFill>
                </a:rPr>
                <a:t>.php</a:t>
              </a:r>
              <a:endParaRPr kumimoji="1" lang="ko-Kore-KR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32508E3-9DF2-7446-84A3-31043BCA3447}"/>
                </a:ext>
              </a:extLst>
            </p:cNvPr>
            <p:cNvCxnSpPr>
              <a:cxnSpLocks/>
            </p:cNvCxnSpPr>
            <p:nvPr/>
          </p:nvCxnSpPr>
          <p:spPr>
            <a:xfrm>
              <a:off x="8086435" y="2827855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A9131C5A-79BE-8446-84CD-11E79E1CF216}"/>
                </a:ext>
              </a:extLst>
            </p:cNvPr>
            <p:cNvCxnSpPr>
              <a:cxnSpLocks/>
            </p:cNvCxnSpPr>
            <p:nvPr/>
          </p:nvCxnSpPr>
          <p:spPr>
            <a:xfrm>
              <a:off x="8062904" y="3997231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2462681A-B686-FF47-97EC-E9C04D77C4BB}"/>
                </a:ext>
              </a:extLst>
            </p:cNvPr>
            <p:cNvCxnSpPr>
              <a:cxnSpLocks/>
              <a:stCxn id="47" idx="3"/>
              <a:endCxn id="63" idx="1"/>
            </p:cNvCxnSpPr>
            <p:nvPr/>
          </p:nvCxnSpPr>
          <p:spPr>
            <a:xfrm flipV="1">
              <a:off x="8742036" y="2662752"/>
              <a:ext cx="991600" cy="1170683"/>
            </a:xfrm>
            <a:prstGeom prst="bentConnector3">
              <a:avLst>
                <a:gd name="adj1" fmla="val 5913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4DA9B81-FA46-8741-9C64-F08A0D6E6E9E}"/>
                </a:ext>
              </a:extLst>
            </p:cNvPr>
            <p:cNvSpPr/>
            <p:nvPr/>
          </p:nvSpPr>
          <p:spPr>
            <a:xfrm>
              <a:off x="7411856" y="3083775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View.php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4EFCBF96-E542-A145-9D40-232B911FF244}"/>
                </a:ext>
              </a:extLst>
            </p:cNvPr>
            <p:cNvCxnSpPr>
              <a:cxnSpLocks/>
            </p:cNvCxnSpPr>
            <p:nvPr/>
          </p:nvCxnSpPr>
          <p:spPr>
            <a:xfrm>
              <a:off x="8075883" y="3411770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AED2886-23C0-A54E-ACDD-F3A489ADCE8D}"/>
                </a:ext>
              </a:extLst>
            </p:cNvPr>
            <p:cNvSpPr/>
            <p:nvPr/>
          </p:nvSpPr>
          <p:spPr>
            <a:xfrm>
              <a:off x="9733636" y="2498754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Edit.php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F4B54BB-BF37-C044-B423-CD74AE710E59}"/>
                </a:ext>
              </a:extLst>
            </p:cNvPr>
            <p:cNvSpPr txBox="1"/>
            <p:nvPr/>
          </p:nvSpPr>
          <p:spPr>
            <a:xfrm>
              <a:off x="7561995" y="3994763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C384A98-8D40-6640-BE3B-5E87C77AEB2F}"/>
                </a:ext>
              </a:extLst>
            </p:cNvPr>
            <p:cNvSpPr txBox="1"/>
            <p:nvPr/>
          </p:nvSpPr>
          <p:spPr>
            <a:xfrm>
              <a:off x="8956863" y="2834114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5" name="꺾인 연결선[E] 84">
              <a:extLst>
                <a:ext uri="{FF2B5EF4-FFF2-40B4-BE49-F238E27FC236}">
                  <a16:creationId xmlns:a16="http://schemas.microsoft.com/office/drawing/2014/main" id="{9B07AF33-DAE8-6B40-956E-BF3FAC10B413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8843808" y="3820243"/>
              <a:ext cx="481163" cy="77280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B86FF24-5BBB-AF4A-BC75-A6B7E49BA08D}"/>
                </a:ext>
              </a:extLst>
            </p:cNvPr>
            <p:cNvSpPr txBox="1"/>
            <p:nvPr/>
          </p:nvSpPr>
          <p:spPr>
            <a:xfrm>
              <a:off x="8871252" y="4626157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3" name="꺾인 연결선[E] 92">
              <a:extLst>
                <a:ext uri="{FF2B5EF4-FFF2-40B4-BE49-F238E27FC236}">
                  <a16:creationId xmlns:a16="http://schemas.microsoft.com/office/drawing/2014/main" id="{7D27C67F-9045-A443-AC1D-3743CBB59ACD}"/>
                </a:ext>
              </a:extLst>
            </p:cNvPr>
            <p:cNvCxnSpPr>
              <a:cxnSpLocks/>
              <a:stCxn id="50" idx="1"/>
              <a:endCxn id="44" idx="1"/>
            </p:cNvCxnSpPr>
            <p:nvPr/>
          </p:nvCxnSpPr>
          <p:spPr>
            <a:xfrm rot="10800000" flipH="1">
              <a:off x="7286476" y="2662753"/>
              <a:ext cx="132934" cy="1930292"/>
            </a:xfrm>
            <a:prstGeom prst="bentConnector3">
              <a:avLst>
                <a:gd name="adj1" fmla="val -8909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93B3A00-863A-3B4D-A2C9-38A4A4D41B73}"/>
                </a:ext>
              </a:extLst>
            </p:cNvPr>
            <p:cNvSpPr txBox="1"/>
            <p:nvPr/>
          </p:nvSpPr>
          <p:spPr>
            <a:xfrm>
              <a:off x="6783003" y="2749366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" name="모서리가 둥근 직사각형 106">
              <a:extLst>
                <a:ext uri="{FF2B5EF4-FFF2-40B4-BE49-F238E27FC236}">
                  <a16:creationId xmlns:a16="http://schemas.microsoft.com/office/drawing/2014/main" id="{863B4355-A5ED-214F-BB13-81582773287F}"/>
                </a:ext>
              </a:extLst>
            </p:cNvPr>
            <p:cNvSpPr/>
            <p:nvPr/>
          </p:nvSpPr>
          <p:spPr>
            <a:xfrm>
              <a:off x="9733636" y="3076292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title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B0F03C61-064A-8243-A189-92B5A8BB33E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215" y="2824035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모서리가 둥근 직사각형 108">
              <a:extLst>
                <a:ext uri="{FF2B5EF4-FFF2-40B4-BE49-F238E27FC236}">
                  <a16:creationId xmlns:a16="http://schemas.microsoft.com/office/drawing/2014/main" id="{8AB165A7-3AC5-0241-909D-8C5B6AEE51ED}"/>
                </a:ext>
              </a:extLst>
            </p:cNvPr>
            <p:cNvSpPr/>
            <p:nvPr/>
          </p:nvSpPr>
          <p:spPr>
            <a:xfrm>
              <a:off x="9733636" y="3652455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name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2F1C0084-A162-9546-8F6B-9F1FD800103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215" y="3400198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7D2CA89F-5297-0E49-A47B-D536B4719502}"/>
                </a:ext>
              </a:extLst>
            </p:cNvPr>
            <p:cNvSpPr/>
            <p:nvPr/>
          </p:nvSpPr>
          <p:spPr>
            <a:xfrm>
              <a:off x="9733636" y="4229890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content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9F6AFBB6-5E28-C644-B997-2B80267630A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215" y="3977633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모서리가 둥근 직사각형 112">
              <a:extLst>
                <a:ext uri="{FF2B5EF4-FFF2-40B4-BE49-F238E27FC236}">
                  <a16:creationId xmlns:a16="http://schemas.microsoft.com/office/drawing/2014/main" id="{4283B017-0D84-934F-A329-D4B2F6B69BE2}"/>
                </a:ext>
              </a:extLst>
            </p:cNvPr>
            <p:cNvSpPr/>
            <p:nvPr/>
          </p:nvSpPr>
          <p:spPr>
            <a:xfrm>
              <a:off x="9733636" y="4854286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password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6C696146-DA8F-764D-BFF6-B63836773DD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215" y="4602029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다이아몬드 116">
              <a:extLst>
                <a:ext uri="{FF2B5EF4-FFF2-40B4-BE49-F238E27FC236}">
                  <a16:creationId xmlns:a16="http://schemas.microsoft.com/office/drawing/2014/main" id="{73580BA9-A8F0-7149-895E-71C4B99E32F8}"/>
                </a:ext>
              </a:extLst>
            </p:cNvPr>
            <p:cNvSpPr/>
            <p:nvPr/>
          </p:nvSpPr>
          <p:spPr>
            <a:xfrm>
              <a:off x="7284238" y="5305160"/>
              <a:ext cx="1557332" cy="681778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dirty="0" err="1">
                  <a:solidFill>
                    <a:sysClr val="windowText" lastClr="000000"/>
                  </a:solidFill>
                </a:rPr>
                <a:t>modify_ok</a:t>
              </a:r>
              <a:endParaRPr kumimoji="1" lang="en-US" altLang="ko-Kore-KR" sz="10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ko-Kore-KR" sz="1000" dirty="0">
                  <a:solidFill>
                    <a:sysClr val="windowText" lastClr="000000"/>
                  </a:solidFill>
                </a:rPr>
                <a:t>.php</a:t>
              </a:r>
              <a:endParaRPr kumimoji="1" lang="ko-Kore-KR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9" name="꺾인 연결선[E] 118">
              <a:extLst>
                <a:ext uri="{FF2B5EF4-FFF2-40B4-BE49-F238E27FC236}">
                  <a16:creationId xmlns:a16="http://schemas.microsoft.com/office/drawing/2014/main" id="{FC63AF12-4B64-DD4B-882F-A90F741DD5AE}"/>
                </a:ext>
              </a:extLst>
            </p:cNvPr>
            <p:cNvCxnSpPr>
              <a:cxnSpLocks/>
              <a:stCxn id="113" idx="2"/>
            </p:cNvCxnSpPr>
            <p:nvPr/>
          </p:nvCxnSpPr>
          <p:spPr>
            <a:xfrm rot="5400000">
              <a:off x="9388832" y="4640336"/>
              <a:ext cx="474440" cy="155832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[E] 123">
              <a:extLst>
                <a:ext uri="{FF2B5EF4-FFF2-40B4-BE49-F238E27FC236}">
                  <a16:creationId xmlns:a16="http://schemas.microsoft.com/office/drawing/2014/main" id="{276BA6AD-D28C-F84A-A8C2-3CBA31435631}"/>
                </a:ext>
              </a:extLst>
            </p:cNvPr>
            <p:cNvCxnSpPr>
              <a:cxnSpLocks/>
              <a:stCxn id="117" idx="1"/>
              <a:endCxn id="59" idx="1"/>
            </p:cNvCxnSpPr>
            <p:nvPr/>
          </p:nvCxnSpPr>
          <p:spPr>
            <a:xfrm rot="10800000" flipH="1">
              <a:off x="7284238" y="3247773"/>
              <a:ext cx="127618" cy="2398276"/>
            </a:xfrm>
            <a:prstGeom prst="bentConnector3">
              <a:avLst>
                <a:gd name="adj1" fmla="val -17912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8E241AB-AA40-9E44-89A6-88F1E9DE9EA3}"/>
                </a:ext>
              </a:extLst>
            </p:cNvPr>
            <p:cNvSpPr txBox="1"/>
            <p:nvPr/>
          </p:nvSpPr>
          <p:spPr>
            <a:xfrm>
              <a:off x="7033001" y="4950489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73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CCB3C33-3FF4-4143-8544-11A35D60F518}"/>
              </a:ext>
            </a:extLst>
          </p:cNvPr>
          <p:cNvSpPr txBox="1">
            <a:spLocks/>
          </p:cNvSpPr>
          <p:nvPr/>
        </p:nvSpPr>
        <p:spPr>
          <a:xfrm>
            <a:off x="285964" y="-85446"/>
            <a:ext cx="2090122" cy="999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User Flow</a:t>
            </a:r>
            <a:endParaRPr kumimoji="1"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8F1722F-8DD5-6445-AEA2-A70C1019C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1410"/>
              </p:ext>
            </p:extLst>
          </p:nvPr>
        </p:nvGraphicFramePr>
        <p:xfrm>
          <a:off x="716620" y="1130427"/>
          <a:ext cx="10758757" cy="518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853">
                  <a:extLst>
                    <a:ext uri="{9D8B030D-6E8A-4147-A177-3AD203B41FA5}">
                      <a16:colId xmlns:a16="http://schemas.microsoft.com/office/drawing/2014/main" val="4255009803"/>
                    </a:ext>
                  </a:extLst>
                </a:gridCol>
                <a:gridCol w="4679452">
                  <a:extLst>
                    <a:ext uri="{9D8B030D-6E8A-4147-A177-3AD203B41FA5}">
                      <a16:colId xmlns:a16="http://schemas.microsoft.com/office/drawing/2014/main" val="3418394333"/>
                    </a:ext>
                  </a:extLst>
                </a:gridCol>
                <a:gridCol w="4679452">
                  <a:extLst>
                    <a:ext uri="{9D8B030D-6E8A-4147-A177-3AD203B41FA5}">
                      <a16:colId xmlns:a16="http://schemas.microsoft.com/office/drawing/2014/main" val="637237716"/>
                    </a:ext>
                  </a:extLst>
                </a:gridCol>
              </a:tblGrid>
              <a:tr h="40403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Post</a:t>
                      </a:r>
                    </a:p>
                    <a:p>
                      <a:pPr algn="ctr"/>
                      <a:r>
                        <a:rPr lang="en-US" altLang="ko-Kore-KR" dirty="0"/>
                        <a:t>Process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3.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Delete Post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Write Reply</a:t>
                      </a:r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94478"/>
                  </a:ext>
                </a:extLst>
              </a:tr>
              <a:tr h="477952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55569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011028BE-E992-F744-8F53-243AF8FAF2BC}"/>
              </a:ext>
            </a:extLst>
          </p:cNvPr>
          <p:cNvGrpSpPr/>
          <p:nvPr/>
        </p:nvGrpSpPr>
        <p:grpSpPr>
          <a:xfrm>
            <a:off x="2111589" y="1954662"/>
            <a:ext cx="4403965" cy="4064548"/>
            <a:chOff x="6672830" y="1922390"/>
            <a:chExt cx="4403965" cy="406454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91085014-F3A4-9141-8FA9-0C95136A1001}"/>
                </a:ext>
              </a:extLst>
            </p:cNvPr>
            <p:cNvSpPr/>
            <p:nvPr/>
          </p:nvSpPr>
          <p:spPr>
            <a:xfrm>
              <a:off x="7419745" y="1922390"/>
              <a:ext cx="1343159" cy="32799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START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05F9880F-6138-404D-9646-3D2B0125AD22}"/>
                </a:ext>
              </a:extLst>
            </p:cNvPr>
            <p:cNvCxnSpPr>
              <a:cxnSpLocks/>
            </p:cNvCxnSpPr>
            <p:nvPr/>
          </p:nvCxnSpPr>
          <p:spPr>
            <a:xfrm>
              <a:off x="8091324" y="2253812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A2A47A-DA16-4F46-ABC7-270FD4ADFE5F}"/>
                </a:ext>
              </a:extLst>
            </p:cNvPr>
            <p:cNvSpPr/>
            <p:nvPr/>
          </p:nvSpPr>
          <p:spPr>
            <a:xfrm>
              <a:off x="7419410" y="2498755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List.php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09AF61D1-280F-AF49-9023-B22F2AFE63E1}"/>
                </a:ext>
              </a:extLst>
            </p:cNvPr>
            <p:cNvSpPr/>
            <p:nvPr/>
          </p:nvSpPr>
          <p:spPr>
            <a:xfrm>
              <a:off x="7398877" y="3669438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lock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212E3678-72D0-2248-9735-79A93D1BB5C3}"/>
                </a:ext>
              </a:extLst>
            </p:cNvPr>
            <p:cNvSpPr/>
            <p:nvPr/>
          </p:nvSpPr>
          <p:spPr>
            <a:xfrm>
              <a:off x="7286476" y="4252156"/>
              <a:ext cx="1557332" cy="681778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dirty="0" err="1">
                  <a:solidFill>
                    <a:sysClr val="windowText" lastClr="000000"/>
                  </a:solidFill>
                </a:rPr>
                <a:t>ck_read</a:t>
              </a:r>
              <a:endParaRPr kumimoji="1" lang="en-US" altLang="ko-Kore-KR" sz="10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ko-Kore-KR" sz="1000" dirty="0">
                  <a:solidFill>
                    <a:sysClr val="windowText" lastClr="000000"/>
                  </a:solidFill>
                </a:rPr>
                <a:t>.php</a:t>
              </a:r>
              <a:endParaRPr kumimoji="1" lang="ko-Kore-KR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8D9CF51-19FC-1F45-87F9-D8C621F8366F}"/>
                </a:ext>
              </a:extLst>
            </p:cNvPr>
            <p:cNvCxnSpPr>
              <a:cxnSpLocks/>
            </p:cNvCxnSpPr>
            <p:nvPr/>
          </p:nvCxnSpPr>
          <p:spPr>
            <a:xfrm>
              <a:off x="8086435" y="2827855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AFBFCA2-4E91-FE4C-B558-5F9BDB1EF577}"/>
                </a:ext>
              </a:extLst>
            </p:cNvPr>
            <p:cNvCxnSpPr>
              <a:cxnSpLocks/>
            </p:cNvCxnSpPr>
            <p:nvPr/>
          </p:nvCxnSpPr>
          <p:spPr>
            <a:xfrm>
              <a:off x="8062904" y="3997231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[E] 13">
              <a:extLst>
                <a:ext uri="{FF2B5EF4-FFF2-40B4-BE49-F238E27FC236}">
                  <a16:creationId xmlns:a16="http://schemas.microsoft.com/office/drawing/2014/main" id="{DCF2EFE5-996D-564E-8D39-A033747854A6}"/>
                </a:ext>
              </a:extLst>
            </p:cNvPr>
            <p:cNvCxnSpPr>
              <a:cxnSpLocks/>
              <a:stCxn id="10" idx="3"/>
              <a:endCxn id="17" idx="1"/>
            </p:cNvCxnSpPr>
            <p:nvPr/>
          </p:nvCxnSpPr>
          <p:spPr>
            <a:xfrm flipV="1">
              <a:off x="8742036" y="2662752"/>
              <a:ext cx="991600" cy="1170683"/>
            </a:xfrm>
            <a:prstGeom prst="bentConnector3">
              <a:avLst>
                <a:gd name="adj1" fmla="val 5913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F815A8A-2CCE-2F43-A54F-40E0C121904D}"/>
                </a:ext>
              </a:extLst>
            </p:cNvPr>
            <p:cNvSpPr/>
            <p:nvPr/>
          </p:nvSpPr>
          <p:spPr>
            <a:xfrm>
              <a:off x="7411856" y="3083775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View.php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3453EF-9F08-0340-BB98-1A580B3D8C99}"/>
                </a:ext>
              </a:extLst>
            </p:cNvPr>
            <p:cNvCxnSpPr>
              <a:cxnSpLocks/>
            </p:cNvCxnSpPr>
            <p:nvPr/>
          </p:nvCxnSpPr>
          <p:spPr>
            <a:xfrm>
              <a:off x="8075883" y="3411770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ABE051-9F7D-7845-9830-2A42082D0EC2}"/>
                </a:ext>
              </a:extLst>
            </p:cNvPr>
            <p:cNvSpPr/>
            <p:nvPr/>
          </p:nvSpPr>
          <p:spPr>
            <a:xfrm>
              <a:off x="9733636" y="2498754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Delete.php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F7FFBC-4DEB-044B-B26D-1C7E65641797}"/>
                </a:ext>
              </a:extLst>
            </p:cNvPr>
            <p:cNvSpPr txBox="1"/>
            <p:nvPr/>
          </p:nvSpPr>
          <p:spPr>
            <a:xfrm>
              <a:off x="7561995" y="3994763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879028-D92C-AB49-91BC-3AD4FC6285ED}"/>
                </a:ext>
              </a:extLst>
            </p:cNvPr>
            <p:cNvSpPr txBox="1"/>
            <p:nvPr/>
          </p:nvSpPr>
          <p:spPr>
            <a:xfrm>
              <a:off x="8956863" y="2834114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0" name="꺾인 연결선[E] 19">
              <a:extLst>
                <a:ext uri="{FF2B5EF4-FFF2-40B4-BE49-F238E27FC236}">
                  <a16:creationId xmlns:a16="http://schemas.microsoft.com/office/drawing/2014/main" id="{804E9627-D044-7047-9DAA-D06217940BB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8843808" y="3820243"/>
              <a:ext cx="481163" cy="77280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784FF9-95CA-2C49-B18C-275DD7B30DEF}"/>
                </a:ext>
              </a:extLst>
            </p:cNvPr>
            <p:cNvSpPr txBox="1"/>
            <p:nvPr/>
          </p:nvSpPr>
          <p:spPr>
            <a:xfrm>
              <a:off x="8871252" y="4626157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2" name="꺾인 연결선[E] 21">
              <a:extLst>
                <a:ext uri="{FF2B5EF4-FFF2-40B4-BE49-F238E27FC236}">
                  <a16:creationId xmlns:a16="http://schemas.microsoft.com/office/drawing/2014/main" id="{5A001851-DFD9-5440-B8C1-5CF719C54481}"/>
                </a:ext>
              </a:extLst>
            </p:cNvPr>
            <p:cNvCxnSpPr>
              <a:cxnSpLocks/>
              <a:stCxn id="11" idx="1"/>
              <a:endCxn id="9" idx="1"/>
            </p:cNvCxnSpPr>
            <p:nvPr/>
          </p:nvCxnSpPr>
          <p:spPr>
            <a:xfrm rot="10800000" flipH="1">
              <a:off x="7286476" y="2662753"/>
              <a:ext cx="132934" cy="1930292"/>
            </a:xfrm>
            <a:prstGeom prst="bentConnector3">
              <a:avLst>
                <a:gd name="adj1" fmla="val -8909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01A7F3-DD04-EC46-AFCF-37EC197F1425}"/>
                </a:ext>
              </a:extLst>
            </p:cNvPr>
            <p:cNvSpPr txBox="1"/>
            <p:nvPr/>
          </p:nvSpPr>
          <p:spPr>
            <a:xfrm>
              <a:off x="7147359" y="4148651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9E62B26B-F929-174E-BA40-DFB8E8083DC7}"/>
                </a:ext>
              </a:extLst>
            </p:cNvPr>
            <p:cNvSpPr/>
            <p:nvPr/>
          </p:nvSpPr>
          <p:spPr>
            <a:xfrm>
              <a:off x="9733636" y="3076292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title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EFE6379-E924-D24E-953D-7849CD5683B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215" y="2824035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2F2874D6-3BBA-4E46-A67F-B8E715794C0B}"/>
                </a:ext>
              </a:extLst>
            </p:cNvPr>
            <p:cNvSpPr/>
            <p:nvPr/>
          </p:nvSpPr>
          <p:spPr>
            <a:xfrm>
              <a:off x="9733636" y="3652455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name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E7F14D8-6500-1548-914E-C0280086FF0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215" y="3400198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C8FBC72F-22E6-3B41-AEB8-7C6933045903}"/>
                </a:ext>
              </a:extLst>
            </p:cNvPr>
            <p:cNvSpPr/>
            <p:nvPr/>
          </p:nvSpPr>
          <p:spPr>
            <a:xfrm>
              <a:off x="9733636" y="4229890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content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0B48FD1-5AAE-4E4A-A76E-5665D6C0E6A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215" y="3977633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E716B26F-D722-7142-BDF1-0AFE9CD7858B}"/>
                </a:ext>
              </a:extLst>
            </p:cNvPr>
            <p:cNvSpPr/>
            <p:nvPr/>
          </p:nvSpPr>
          <p:spPr>
            <a:xfrm>
              <a:off x="9733636" y="4854286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password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F8A58B3-42E0-4F4C-96BE-690C7362A8C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5215" y="4602029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1B2CBE04-F93B-724B-A3D0-1034F05B528C}"/>
                </a:ext>
              </a:extLst>
            </p:cNvPr>
            <p:cNvSpPr/>
            <p:nvPr/>
          </p:nvSpPr>
          <p:spPr>
            <a:xfrm>
              <a:off x="7284238" y="5305160"/>
              <a:ext cx="1557332" cy="681778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dirty="0" err="1">
                  <a:solidFill>
                    <a:sysClr val="windowText" lastClr="000000"/>
                  </a:solidFill>
                </a:rPr>
                <a:t>delete_ok</a:t>
              </a:r>
              <a:endParaRPr kumimoji="1" lang="en-US" altLang="ko-Kore-KR" sz="10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ko-Kore-KR" sz="1000" dirty="0">
                  <a:solidFill>
                    <a:sysClr val="windowText" lastClr="000000"/>
                  </a:solidFill>
                </a:rPr>
                <a:t>.php</a:t>
              </a:r>
              <a:endParaRPr kumimoji="1" lang="ko-Kore-KR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3" name="꺾인 연결선[E] 32">
              <a:extLst>
                <a:ext uri="{FF2B5EF4-FFF2-40B4-BE49-F238E27FC236}">
                  <a16:creationId xmlns:a16="http://schemas.microsoft.com/office/drawing/2014/main" id="{A0C3C0CD-E72F-9346-BEF0-627072A79F5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rot="5400000">
              <a:off x="9388832" y="4640336"/>
              <a:ext cx="474440" cy="155832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F11E4E-019E-AB41-8DE6-1D69E9CCCD49}"/>
                </a:ext>
              </a:extLst>
            </p:cNvPr>
            <p:cNvSpPr txBox="1"/>
            <p:nvPr/>
          </p:nvSpPr>
          <p:spPr>
            <a:xfrm>
              <a:off x="6672830" y="4887071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DF962BBE-3954-AA48-82FC-8E81D79821EF}"/>
              </a:ext>
            </a:extLst>
          </p:cNvPr>
          <p:cNvCxnSpPr>
            <a:cxnSpLocks/>
            <a:stCxn id="32" idx="1"/>
            <a:endCxn id="9" idx="1"/>
          </p:cNvCxnSpPr>
          <p:nvPr/>
        </p:nvCxnSpPr>
        <p:spPr>
          <a:xfrm rot="10800000" flipH="1">
            <a:off x="2722997" y="2695025"/>
            <a:ext cx="135172" cy="2983296"/>
          </a:xfrm>
          <a:prstGeom prst="bentConnector3">
            <a:avLst>
              <a:gd name="adj1" fmla="val -16911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BF9FC4F-2248-F940-8053-044DBDA78962}"/>
              </a:ext>
            </a:extLst>
          </p:cNvPr>
          <p:cNvGrpSpPr/>
          <p:nvPr/>
        </p:nvGrpSpPr>
        <p:grpSpPr>
          <a:xfrm>
            <a:off x="7350782" y="1954662"/>
            <a:ext cx="3658244" cy="4044435"/>
            <a:chOff x="7166939" y="1955645"/>
            <a:chExt cx="3658244" cy="4044435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4EAF183D-7C7F-A64A-9B42-5D0A6D2B0369}"/>
                </a:ext>
              </a:extLst>
            </p:cNvPr>
            <p:cNvSpPr/>
            <p:nvPr/>
          </p:nvSpPr>
          <p:spPr>
            <a:xfrm>
              <a:off x="7166940" y="1955645"/>
              <a:ext cx="1343159" cy="32799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START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E7F85455-B3BF-9E49-B5DE-BDB5F990148F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54" y="2283165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016BDF5-08D7-AB47-9F73-69699E67C776}"/>
                </a:ext>
              </a:extLst>
            </p:cNvPr>
            <p:cNvSpPr/>
            <p:nvPr/>
          </p:nvSpPr>
          <p:spPr>
            <a:xfrm>
              <a:off x="7166939" y="2528312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View.php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94DBD4DD-7ADE-624C-802B-05B87120D829}"/>
                </a:ext>
              </a:extLst>
            </p:cNvPr>
            <p:cNvSpPr/>
            <p:nvPr/>
          </p:nvSpPr>
          <p:spPr>
            <a:xfrm>
              <a:off x="7166939" y="3108564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name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AEE33C9-9CC0-1A4E-BE00-01227DE6C8F5}"/>
                </a:ext>
              </a:extLst>
            </p:cNvPr>
            <p:cNvCxnSpPr>
              <a:cxnSpLocks/>
            </p:cNvCxnSpPr>
            <p:nvPr/>
          </p:nvCxnSpPr>
          <p:spPr>
            <a:xfrm>
              <a:off x="7848000" y="2866386"/>
              <a:ext cx="0" cy="242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CCC5819F-59CC-7149-929B-FAA7DA74D0B1}"/>
                </a:ext>
              </a:extLst>
            </p:cNvPr>
            <p:cNvSpPr/>
            <p:nvPr/>
          </p:nvSpPr>
          <p:spPr>
            <a:xfrm>
              <a:off x="7166939" y="3699041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password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AA3CE12-8604-2743-A076-6AF650391F35}"/>
                </a:ext>
              </a:extLst>
            </p:cNvPr>
            <p:cNvCxnSpPr>
              <a:cxnSpLocks/>
            </p:cNvCxnSpPr>
            <p:nvPr/>
          </p:nvCxnSpPr>
          <p:spPr>
            <a:xfrm>
              <a:off x="7848000" y="3456863"/>
              <a:ext cx="0" cy="242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672E7DC9-326E-EE4F-BAA0-6543DE56753D}"/>
                </a:ext>
              </a:extLst>
            </p:cNvPr>
            <p:cNvSpPr/>
            <p:nvPr/>
          </p:nvSpPr>
          <p:spPr>
            <a:xfrm>
              <a:off x="7166939" y="4281760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content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65E73D3F-B61F-B843-94CF-A107A3A8F0B3}"/>
                </a:ext>
              </a:extLst>
            </p:cNvPr>
            <p:cNvCxnSpPr>
              <a:cxnSpLocks/>
            </p:cNvCxnSpPr>
            <p:nvPr/>
          </p:nvCxnSpPr>
          <p:spPr>
            <a:xfrm>
              <a:off x="7848000" y="4039582"/>
              <a:ext cx="0" cy="242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[E] 54">
              <a:extLst>
                <a:ext uri="{FF2B5EF4-FFF2-40B4-BE49-F238E27FC236}">
                  <a16:creationId xmlns:a16="http://schemas.microsoft.com/office/drawing/2014/main" id="{C5538A35-419E-3F4E-B51A-EB5BA023FF98}"/>
                </a:ext>
              </a:extLst>
            </p:cNvPr>
            <p:cNvCxnSpPr>
              <a:cxnSpLocks/>
              <a:stCxn id="53" idx="2"/>
              <a:endCxn id="57" idx="1"/>
            </p:cNvCxnSpPr>
            <p:nvPr/>
          </p:nvCxnSpPr>
          <p:spPr>
            <a:xfrm rot="16200000" flipH="1">
              <a:off x="8028467" y="4419806"/>
              <a:ext cx="1049437" cy="142933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A0AB8980-547B-AB42-9077-DB3712FD265A}"/>
                </a:ext>
              </a:extLst>
            </p:cNvPr>
            <p:cNvSpPr/>
            <p:nvPr/>
          </p:nvSpPr>
          <p:spPr>
            <a:xfrm>
              <a:off x="9267851" y="5318302"/>
              <a:ext cx="1557332" cy="681778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dirty="0" err="1">
                  <a:solidFill>
                    <a:sysClr val="windowText" lastClr="000000"/>
                  </a:solidFill>
                </a:rPr>
                <a:t>reply_ok</a:t>
              </a:r>
              <a:endParaRPr kumimoji="1" lang="en-US" altLang="ko-Kore-KR" sz="10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ko-Kore-KR" sz="1000" dirty="0">
                  <a:solidFill>
                    <a:sysClr val="windowText" lastClr="000000"/>
                  </a:solidFill>
                </a:rPr>
                <a:t>.php</a:t>
              </a:r>
              <a:endParaRPr kumimoji="1" lang="ko-Kore-KR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2" name="꺾인 연결선[E] 61">
              <a:extLst>
                <a:ext uri="{FF2B5EF4-FFF2-40B4-BE49-F238E27FC236}">
                  <a16:creationId xmlns:a16="http://schemas.microsoft.com/office/drawing/2014/main" id="{0311D18E-B81B-1E4A-BA8F-207DD247E115}"/>
                </a:ext>
              </a:extLst>
            </p:cNvPr>
            <p:cNvCxnSpPr>
              <a:cxnSpLocks/>
              <a:stCxn id="57" idx="0"/>
              <a:endCxn id="47" idx="3"/>
            </p:cNvCxnSpPr>
            <p:nvPr/>
          </p:nvCxnSpPr>
          <p:spPr>
            <a:xfrm rot="16200000" flipV="1">
              <a:off x="7965312" y="3237096"/>
              <a:ext cx="2625992" cy="153641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021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CCB3C33-3FF4-4143-8544-11A35D60F518}"/>
              </a:ext>
            </a:extLst>
          </p:cNvPr>
          <p:cNvSpPr txBox="1">
            <a:spLocks/>
          </p:cNvSpPr>
          <p:nvPr/>
        </p:nvSpPr>
        <p:spPr>
          <a:xfrm>
            <a:off x="285964" y="-85446"/>
            <a:ext cx="2090122" cy="999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User Flow</a:t>
            </a:r>
            <a:endParaRPr kumimoji="1"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B3FD55-B975-8644-B9B2-305C7BDC7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779907"/>
              </p:ext>
            </p:extLst>
          </p:nvPr>
        </p:nvGraphicFramePr>
        <p:xfrm>
          <a:off x="716620" y="1130427"/>
          <a:ext cx="10758757" cy="518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853">
                  <a:extLst>
                    <a:ext uri="{9D8B030D-6E8A-4147-A177-3AD203B41FA5}">
                      <a16:colId xmlns:a16="http://schemas.microsoft.com/office/drawing/2014/main" val="4255009803"/>
                    </a:ext>
                  </a:extLst>
                </a:gridCol>
                <a:gridCol w="4679452">
                  <a:extLst>
                    <a:ext uri="{9D8B030D-6E8A-4147-A177-3AD203B41FA5}">
                      <a16:colId xmlns:a16="http://schemas.microsoft.com/office/drawing/2014/main" val="3418394333"/>
                    </a:ext>
                  </a:extLst>
                </a:gridCol>
                <a:gridCol w="4679452">
                  <a:extLst>
                    <a:ext uri="{9D8B030D-6E8A-4147-A177-3AD203B41FA5}">
                      <a16:colId xmlns:a16="http://schemas.microsoft.com/office/drawing/2014/main" val="637237716"/>
                    </a:ext>
                  </a:extLst>
                </a:gridCol>
              </a:tblGrid>
              <a:tr h="40403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Post</a:t>
                      </a:r>
                    </a:p>
                    <a:p>
                      <a:pPr algn="ctr"/>
                      <a:r>
                        <a:rPr lang="en-US" altLang="ko-Kore-KR" dirty="0"/>
                        <a:t>Process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Modify Reply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6. Delete Reply</a:t>
                      </a:r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94478"/>
                  </a:ext>
                </a:extLst>
              </a:tr>
              <a:tr h="477952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555691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62223A77-64C5-E74B-B6FC-DED7A372D5EF}"/>
              </a:ext>
            </a:extLst>
          </p:cNvPr>
          <p:cNvGrpSpPr/>
          <p:nvPr/>
        </p:nvGrpSpPr>
        <p:grpSpPr>
          <a:xfrm>
            <a:off x="2279877" y="1954662"/>
            <a:ext cx="3775181" cy="3637389"/>
            <a:chOff x="2061763" y="1954662"/>
            <a:chExt cx="3775181" cy="363738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6D5260E-F3B3-D34F-BDCB-1ABDEDD3A572}"/>
                </a:ext>
              </a:extLst>
            </p:cNvPr>
            <p:cNvGrpSpPr/>
            <p:nvPr/>
          </p:nvGrpSpPr>
          <p:grpSpPr>
            <a:xfrm>
              <a:off x="2643066" y="1954662"/>
              <a:ext cx="3193878" cy="3637389"/>
              <a:chOff x="7161852" y="1955645"/>
              <a:chExt cx="3193878" cy="3637389"/>
            </a:xfrm>
          </p:grpSpPr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B7BC9450-128F-EF45-B0D5-695459CFA4B5}"/>
                  </a:ext>
                </a:extLst>
              </p:cNvPr>
              <p:cNvSpPr/>
              <p:nvPr/>
            </p:nvSpPr>
            <p:spPr>
              <a:xfrm>
                <a:off x="7166940" y="1955645"/>
                <a:ext cx="1343159" cy="327995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START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061976BA-16E2-D140-B4B0-14D029D18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54" y="2283165"/>
                <a:ext cx="0" cy="2522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F9EDF15-201B-4D4B-B551-DDD6D002ED60}"/>
                  </a:ext>
                </a:extLst>
              </p:cNvPr>
              <p:cNvSpPr/>
              <p:nvPr/>
            </p:nvSpPr>
            <p:spPr>
              <a:xfrm>
                <a:off x="7166939" y="2528312"/>
                <a:ext cx="1343159" cy="327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ysClr val="windowText" lastClr="000000"/>
                    </a:solidFill>
                  </a:rPr>
                  <a:t>View.php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11166A24-9865-0240-BC13-4F626D21142F}"/>
                  </a:ext>
                </a:extLst>
              </p:cNvPr>
              <p:cNvCxnSpPr>
                <a:cxnSpLocks/>
                <a:stCxn id="22" idx="2"/>
                <a:endCxn id="37" idx="0"/>
              </p:cNvCxnSpPr>
              <p:nvPr/>
            </p:nvCxnSpPr>
            <p:spPr>
              <a:xfrm flipH="1">
                <a:off x="7833433" y="2856307"/>
                <a:ext cx="5086" cy="3973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F3CDA1C0-3B1B-A649-BADC-DAD1F091876E}"/>
                  </a:ext>
                </a:extLst>
              </p:cNvPr>
              <p:cNvSpPr/>
              <p:nvPr/>
            </p:nvSpPr>
            <p:spPr>
              <a:xfrm>
                <a:off x="7161852" y="4253209"/>
                <a:ext cx="1343159" cy="3279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content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9" name="꺾인 연결선[E] 28">
                <a:extLst>
                  <a:ext uri="{FF2B5EF4-FFF2-40B4-BE49-F238E27FC236}">
                    <a16:creationId xmlns:a16="http://schemas.microsoft.com/office/drawing/2014/main" id="{1B94337A-37C3-224F-9890-97FE6BAB86C6}"/>
                  </a:ext>
                </a:extLst>
              </p:cNvPr>
              <p:cNvCxnSpPr>
                <a:cxnSpLocks/>
                <a:stCxn id="37" idx="1"/>
                <a:endCxn id="22" idx="1"/>
              </p:cNvCxnSpPr>
              <p:nvPr/>
            </p:nvCxnSpPr>
            <p:spPr>
              <a:xfrm rot="10800000" flipH="1">
                <a:off x="7161853" y="2692311"/>
                <a:ext cx="5086" cy="725375"/>
              </a:xfrm>
              <a:prstGeom prst="bentConnector3">
                <a:avLst>
                  <a:gd name="adj1" fmla="val -449469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다이아몬드 29">
                <a:extLst>
                  <a:ext uri="{FF2B5EF4-FFF2-40B4-BE49-F238E27FC236}">
                    <a16:creationId xmlns:a16="http://schemas.microsoft.com/office/drawing/2014/main" id="{F9CE128F-C84D-A247-A2D6-60769892B3DC}"/>
                  </a:ext>
                </a:extLst>
              </p:cNvPr>
              <p:cNvSpPr/>
              <p:nvPr/>
            </p:nvSpPr>
            <p:spPr>
              <a:xfrm>
                <a:off x="8798398" y="4911256"/>
                <a:ext cx="1557332" cy="681778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dirty="0">
                    <a:solidFill>
                      <a:sysClr val="windowText" lastClr="000000"/>
                    </a:solidFill>
                  </a:rPr>
                  <a:t>Reply_</a:t>
                </a:r>
              </a:p>
              <a:p>
                <a:pPr algn="ctr"/>
                <a:r>
                  <a:rPr kumimoji="1" lang="en-US" altLang="ko-Kore-KR" sz="1000" dirty="0" err="1">
                    <a:solidFill>
                      <a:sysClr val="windowText" lastClr="000000"/>
                    </a:solidFill>
                  </a:rPr>
                  <a:t>modifiy_ok</a:t>
                </a:r>
                <a:endParaRPr kumimoji="1" lang="en-US" altLang="ko-Kore-KR" sz="10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kumimoji="1" lang="en-US" altLang="ko-Kore-KR" sz="1000" dirty="0">
                    <a:solidFill>
                      <a:sysClr val="windowText" lastClr="000000"/>
                    </a:solidFill>
                  </a:rPr>
                  <a:t>.php</a:t>
                </a:r>
                <a:endParaRPr kumimoji="1" lang="ko-Kore-KR" altLang="en-US" sz="10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B31797EF-FEF5-784E-A94E-4633CC8CD947}"/>
                </a:ext>
              </a:extLst>
            </p:cNvPr>
            <p:cNvSpPr/>
            <p:nvPr/>
          </p:nvSpPr>
          <p:spPr>
            <a:xfrm>
              <a:off x="2643067" y="3252705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password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065F71C-0526-E047-B2EC-643CA7E06111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3314647" y="3580699"/>
              <a:ext cx="0" cy="6742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5E86A8-CD82-6143-A7E7-09AB78DB64C1}"/>
                </a:ext>
              </a:extLst>
            </p:cNvPr>
            <p:cNvSpPr txBox="1"/>
            <p:nvPr/>
          </p:nvSpPr>
          <p:spPr>
            <a:xfrm>
              <a:off x="2061763" y="2900125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E8A80C-DEA1-6F41-94A5-E8DA1C05DA84}"/>
                </a:ext>
              </a:extLst>
            </p:cNvPr>
            <p:cNvSpPr txBox="1"/>
            <p:nvPr/>
          </p:nvSpPr>
          <p:spPr>
            <a:xfrm>
              <a:off x="2915352" y="3747363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7" name="꺾인 연결선[E] 46">
              <a:extLst>
                <a:ext uri="{FF2B5EF4-FFF2-40B4-BE49-F238E27FC236}">
                  <a16:creationId xmlns:a16="http://schemas.microsoft.com/office/drawing/2014/main" id="{5829F7D7-1301-9B46-9D23-3831536E2D93}"/>
                </a:ext>
              </a:extLst>
            </p:cNvPr>
            <p:cNvCxnSpPr>
              <a:cxnSpLocks/>
              <a:stCxn id="30" idx="3"/>
              <a:endCxn id="22" idx="3"/>
            </p:cNvCxnSpPr>
            <p:nvPr/>
          </p:nvCxnSpPr>
          <p:spPr>
            <a:xfrm flipH="1" flipV="1">
              <a:off x="3991312" y="2691327"/>
              <a:ext cx="1845632" cy="2559835"/>
            </a:xfrm>
            <a:prstGeom prst="bentConnector3">
              <a:avLst>
                <a:gd name="adj1" fmla="val -123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A0FDB445-B583-FF49-A5F6-BD494A281EB5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rot="16200000" flipH="1">
              <a:off x="3461657" y="4433208"/>
              <a:ext cx="670942" cy="96496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22CA426-3D94-A444-A852-962814374910}"/>
              </a:ext>
            </a:extLst>
          </p:cNvPr>
          <p:cNvGrpSpPr/>
          <p:nvPr/>
        </p:nvGrpSpPr>
        <p:grpSpPr>
          <a:xfrm>
            <a:off x="6983837" y="1954662"/>
            <a:ext cx="3775181" cy="3637389"/>
            <a:chOff x="2061763" y="1954662"/>
            <a:chExt cx="3775181" cy="3637389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DD3A72C-EE58-6047-8366-2FDDAFE372E0}"/>
                </a:ext>
              </a:extLst>
            </p:cNvPr>
            <p:cNvGrpSpPr/>
            <p:nvPr/>
          </p:nvGrpSpPr>
          <p:grpSpPr>
            <a:xfrm>
              <a:off x="2643066" y="1954662"/>
              <a:ext cx="3193878" cy="3637389"/>
              <a:chOff x="7161852" y="1955645"/>
              <a:chExt cx="3193878" cy="3637389"/>
            </a:xfrm>
          </p:grpSpPr>
          <p:sp>
            <p:nvSpPr>
              <p:cNvPr id="71" name="모서리가 둥근 직사각형 70">
                <a:extLst>
                  <a:ext uri="{FF2B5EF4-FFF2-40B4-BE49-F238E27FC236}">
                    <a16:creationId xmlns:a16="http://schemas.microsoft.com/office/drawing/2014/main" id="{B54989ED-429A-0A45-BEB3-6FCECEB155E7}"/>
                  </a:ext>
                </a:extLst>
              </p:cNvPr>
              <p:cNvSpPr/>
              <p:nvPr/>
            </p:nvSpPr>
            <p:spPr>
              <a:xfrm>
                <a:off x="7166940" y="1955645"/>
                <a:ext cx="1343159" cy="327995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START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25570770-56A4-ED47-AF04-D3E50AAC5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8854" y="2283165"/>
                <a:ext cx="0" cy="2522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6D3BF7B8-206B-C645-BF24-9923B9AEDBFA}"/>
                  </a:ext>
                </a:extLst>
              </p:cNvPr>
              <p:cNvSpPr/>
              <p:nvPr/>
            </p:nvSpPr>
            <p:spPr>
              <a:xfrm>
                <a:off x="7166939" y="2528312"/>
                <a:ext cx="1343159" cy="327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 err="1">
                    <a:solidFill>
                      <a:sysClr val="windowText" lastClr="000000"/>
                    </a:solidFill>
                  </a:rPr>
                  <a:t>View.php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5F705DC4-D89B-924A-9BE6-67F16FCF6B11}"/>
                  </a:ext>
                </a:extLst>
              </p:cNvPr>
              <p:cNvCxnSpPr>
                <a:cxnSpLocks/>
                <a:stCxn id="73" idx="2"/>
                <a:endCxn id="65" idx="0"/>
              </p:cNvCxnSpPr>
              <p:nvPr/>
            </p:nvCxnSpPr>
            <p:spPr>
              <a:xfrm flipH="1">
                <a:off x="7833433" y="2856307"/>
                <a:ext cx="5086" cy="39738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9ED5B871-382E-0B4B-B2EE-062672E60482}"/>
                  </a:ext>
                </a:extLst>
              </p:cNvPr>
              <p:cNvSpPr/>
              <p:nvPr/>
            </p:nvSpPr>
            <p:spPr>
              <a:xfrm>
                <a:off x="7161852" y="4253209"/>
                <a:ext cx="1343159" cy="32799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</a:rPr>
                  <a:t>content</a:t>
                </a:r>
                <a:endParaRPr kumimoji="1" lang="ko-Kore-KR" altLang="en-US" sz="1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76" name="꺾인 연결선[E] 75">
                <a:extLst>
                  <a:ext uri="{FF2B5EF4-FFF2-40B4-BE49-F238E27FC236}">
                    <a16:creationId xmlns:a16="http://schemas.microsoft.com/office/drawing/2014/main" id="{ABCC40FD-6430-314D-9905-130372B9F3A7}"/>
                  </a:ext>
                </a:extLst>
              </p:cNvPr>
              <p:cNvCxnSpPr>
                <a:cxnSpLocks/>
                <a:stCxn id="65" idx="1"/>
                <a:endCxn id="73" idx="1"/>
              </p:cNvCxnSpPr>
              <p:nvPr/>
            </p:nvCxnSpPr>
            <p:spPr>
              <a:xfrm rot="10800000" flipH="1">
                <a:off x="7161853" y="2692311"/>
                <a:ext cx="5086" cy="725375"/>
              </a:xfrm>
              <a:prstGeom prst="bentConnector3">
                <a:avLst>
                  <a:gd name="adj1" fmla="val -4494691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D7DD8613-4B30-0E4B-BBD8-DD45F966849D}"/>
                  </a:ext>
                </a:extLst>
              </p:cNvPr>
              <p:cNvSpPr/>
              <p:nvPr/>
            </p:nvSpPr>
            <p:spPr>
              <a:xfrm>
                <a:off x="8798398" y="4911256"/>
                <a:ext cx="1557332" cy="681778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000" dirty="0">
                    <a:solidFill>
                      <a:sysClr val="windowText" lastClr="000000"/>
                    </a:solidFill>
                  </a:rPr>
                  <a:t>reply_</a:t>
                </a:r>
              </a:p>
              <a:p>
                <a:pPr algn="ctr"/>
                <a:r>
                  <a:rPr kumimoji="1" lang="en-US" altLang="ko-Kore-KR" sz="1000" dirty="0" err="1">
                    <a:solidFill>
                      <a:sysClr val="windowText" lastClr="000000"/>
                    </a:solidFill>
                  </a:rPr>
                  <a:t>delete_ok</a:t>
                </a:r>
                <a:endParaRPr kumimoji="1" lang="en-US" altLang="ko-Kore-KR" sz="10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kumimoji="1" lang="en-US" altLang="ko-Kore-KR" sz="1000" dirty="0">
                    <a:solidFill>
                      <a:sysClr val="windowText" lastClr="000000"/>
                    </a:solidFill>
                  </a:rPr>
                  <a:t>.php</a:t>
                </a:r>
                <a:endParaRPr kumimoji="1" lang="ko-Kore-KR" altLang="en-US" sz="10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73F4B083-4278-474C-BCFC-22C532D149D7}"/>
                </a:ext>
              </a:extLst>
            </p:cNvPr>
            <p:cNvSpPr/>
            <p:nvPr/>
          </p:nvSpPr>
          <p:spPr>
            <a:xfrm>
              <a:off x="2643067" y="3252705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password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F90CB51-201D-F540-8E54-A48E8E388C8A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>
              <a:off x="3314647" y="3580699"/>
              <a:ext cx="0" cy="6742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ADC3003-CEA7-3541-BE79-35C34DEA9564}"/>
                </a:ext>
              </a:extLst>
            </p:cNvPr>
            <p:cNvSpPr txBox="1"/>
            <p:nvPr/>
          </p:nvSpPr>
          <p:spPr>
            <a:xfrm>
              <a:off x="2061763" y="2900125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BD5CC1-870C-B64F-875A-6EFF0641EB5E}"/>
                </a:ext>
              </a:extLst>
            </p:cNvPr>
            <p:cNvSpPr txBox="1"/>
            <p:nvPr/>
          </p:nvSpPr>
          <p:spPr>
            <a:xfrm>
              <a:off x="2915352" y="3747363"/>
              <a:ext cx="52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</a:t>
              </a:r>
              <a:endPara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69" name="꺾인 연결선[E] 68">
              <a:extLst>
                <a:ext uri="{FF2B5EF4-FFF2-40B4-BE49-F238E27FC236}">
                  <a16:creationId xmlns:a16="http://schemas.microsoft.com/office/drawing/2014/main" id="{F008D1E3-0A6B-B74D-8431-4A4F91BE9F43}"/>
                </a:ext>
              </a:extLst>
            </p:cNvPr>
            <p:cNvCxnSpPr>
              <a:cxnSpLocks/>
              <a:stCxn id="77" idx="3"/>
              <a:endCxn id="73" idx="3"/>
            </p:cNvCxnSpPr>
            <p:nvPr/>
          </p:nvCxnSpPr>
          <p:spPr>
            <a:xfrm flipH="1" flipV="1">
              <a:off x="3991312" y="2691327"/>
              <a:ext cx="1845632" cy="2559835"/>
            </a:xfrm>
            <a:prstGeom prst="bentConnector3">
              <a:avLst>
                <a:gd name="adj1" fmla="val -1238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꺾인 연결선[E] 69">
              <a:extLst>
                <a:ext uri="{FF2B5EF4-FFF2-40B4-BE49-F238E27FC236}">
                  <a16:creationId xmlns:a16="http://schemas.microsoft.com/office/drawing/2014/main" id="{A094FC22-73C8-D348-AFC4-217CAA58186E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 rot="16200000" flipH="1">
              <a:off x="3461657" y="4433208"/>
              <a:ext cx="670942" cy="96496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54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CCB3C33-3FF4-4143-8544-11A35D60F518}"/>
              </a:ext>
            </a:extLst>
          </p:cNvPr>
          <p:cNvSpPr txBox="1">
            <a:spLocks/>
          </p:cNvSpPr>
          <p:nvPr/>
        </p:nvSpPr>
        <p:spPr>
          <a:xfrm>
            <a:off x="285964" y="-85446"/>
            <a:ext cx="2090122" cy="999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User Flow</a:t>
            </a:r>
            <a:endParaRPr kumimoji="1"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77C5B0-CD9E-124D-B591-86E804E07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72292"/>
              </p:ext>
            </p:extLst>
          </p:nvPr>
        </p:nvGraphicFramePr>
        <p:xfrm>
          <a:off x="716620" y="1130427"/>
          <a:ext cx="10758757" cy="518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853">
                  <a:extLst>
                    <a:ext uri="{9D8B030D-6E8A-4147-A177-3AD203B41FA5}">
                      <a16:colId xmlns:a16="http://schemas.microsoft.com/office/drawing/2014/main" val="4255009803"/>
                    </a:ext>
                  </a:extLst>
                </a:gridCol>
                <a:gridCol w="4679452">
                  <a:extLst>
                    <a:ext uri="{9D8B030D-6E8A-4147-A177-3AD203B41FA5}">
                      <a16:colId xmlns:a16="http://schemas.microsoft.com/office/drawing/2014/main" val="3418394333"/>
                    </a:ext>
                  </a:extLst>
                </a:gridCol>
                <a:gridCol w="4679452">
                  <a:extLst>
                    <a:ext uri="{9D8B030D-6E8A-4147-A177-3AD203B41FA5}">
                      <a16:colId xmlns:a16="http://schemas.microsoft.com/office/drawing/2014/main" val="637237716"/>
                    </a:ext>
                  </a:extLst>
                </a:gridCol>
              </a:tblGrid>
              <a:tr h="40403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Post</a:t>
                      </a:r>
                    </a:p>
                    <a:p>
                      <a:pPr algn="ctr"/>
                      <a:r>
                        <a:rPr lang="en-US" altLang="ko-Kore-KR" dirty="0"/>
                        <a:t>Process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7.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Lock Post</a:t>
                      </a:r>
                      <a:endParaRPr lang="ko-Kore-KR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94478"/>
                  </a:ext>
                </a:extLst>
              </a:tr>
              <a:tr h="477952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555691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631E177C-56A8-6F40-80ED-45D9C72CE8CB}"/>
              </a:ext>
            </a:extLst>
          </p:cNvPr>
          <p:cNvGrpSpPr/>
          <p:nvPr/>
        </p:nvGrpSpPr>
        <p:grpSpPr>
          <a:xfrm>
            <a:off x="2752738" y="2073930"/>
            <a:ext cx="3689193" cy="3388568"/>
            <a:chOff x="2742799" y="1954662"/>
            <a:chExt cx="3689193" cy="3388568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3F6D96D-5CB7-ED4D-A4C7-3BC0C64EAF57}"/>
                </a:ext>
              </a:extLst>
            </p:cNvPr>
            <p:cNvSpPr/>
            <p:nvPr/>
          </p:nvSpPr>
          <p:spPr>
            <a:xfrm>
              <a:off x="2866268" y="1954662"/>
              <a:ext cx="1343159" cy="327995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START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62313E1-F784-E343-A82C-B0466EE6EDDF}"/>
                </a:ext>
              </a:extLst>
            </p:cNvPr>
            <p:cNvCxnSpPr>
              <a:cxnSpLocks/>
            </p:cNvCxnSpPr>
            <p:nvPr/>
          </p:nvCxnSpPr>
          <p:spPr>
            <a:xfrm>
              <a:off x="3538182" y="2282182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7046F93-0611-8240-BB2D-BFE5EBB58E75}"/>
                </a:ext>
              </a:extLst>
            </p:cNvPr>
            <p:cNvSpPr/>
            <p:nvPr/>
          </p:nvSpPr>
          <p:spPr>
            <a:xfrm>
              <a:off x="2866267" y="2527329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List.php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62F89DF-862C-EE42-8FAE-6A2D0733659C}"/>
                </a:ext>
              </a:extLst>
            </p:cNvPr>
            <p:cNvCxnSpPr>
              <a:cxnSpLocks/>
            </p:cNvCxnSpPr>
            <p:nvPr/>
          </p:nvCxnSpPr>
          <p:spPr>
            <a:xfrm>
              <a:off x="3521468" y="2855324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670ADEC0-D8E6-334D-B747-1AC5BADD360D}"/>
                </a:ext>
              </a:extLst>
            </p:cNvPr>
            <p:cNvSpPr/>
            <p:nvPr/>
          </p:nvSpPr>
          <p:spPr>
            <a:xfrm>
              <a:off x="2849888" y="3107582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lock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D022BAB-2CB2-2D46-B886-CCCDF76C5995}"/>
                </a:ext>
              </a:extLst>
            </p:cNvPr>
            <p:cNvCxnSpPr>
              <a:cxnSpLocks/>
            </p:cNvCxnSpPr>
            <p:nvPr/>
          </p:nvCxnSpPr>
          <p:spPr>
            <a:xfrm>
              <a:off x="3524631" y="3435576"/>
              <a:ext cx="0" cy="25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F3FE74F1-4E33-8147-8E2D-AD92B3DFD327}"/>
                </a:ext>
              </a:extLst>
            </p:cNvPr>
            <p:cNvSpPr/>
            <p:nvPr/>
          </p:nvSpPr>
          <p:spPr>
            <a:xfrm>
              <a:off x="2849887" y="3689914"/>
              <a:ext cx="1343159" cy="3279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ysClr val="windowText" lastClr="000000"/>
                  </a:solidFill>
                </a:rPr>
                <a:t>password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67E308B-0D6C-0549-A917-246654FA3D81}"/>
                </a:ext>
              </a:extLst>
            </p:cNvPr>
            <p:cNvCxnSpPr>
              <a:cxnSpLocks/>
            </p:cNvCxnSpPr>
            <p:nvPr/>
          </p:nvCxnSpPr>
          <p:spPr>
            <a:xfrm>
              <a:off x="3521466" y="4017909"/>
              <a:ext cx="0" cy="6435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5146B10E-54C4-8F46-83E5-A7A07D263D88}"/>
                </a:ext>
              </a:extLst>
            </p:cNvPr>
            <p:cNvSpPr/>
            <p:nvPr/>
          </p:nvSpPr>
          <p:spPr>
            <a:xfrm>
              <a:off x="2742800" y="4661452"/>
              <a:ext cx="1557332" cy="681778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000" dirty="0" err="1">
                  <a:solidFill>
                    <a:sysClr val="windowText" lastClr="000000"/>
                  </a:solidFill>
                </a:rPr>
                <a:t>ck_read</a:t>
              </a:r>
              <a:endParaRPr kumimoji="1" lang="en-US" altLang="ko-Kore-KR" sz="10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ko-Kore-KR" sz="1000" dirty="0">
                  <a:solidFill>
                    <a:sysClr val="windowText" lastClr="000000"/>
                  </a:solidFill>
                </a:rPr>
                <a:t>.php</a:t>
              </a:r>
              <a:endParaRPr kumimoji="1" lang="ko-Kore-KR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꺾인 연결선[E] 36">
              <a:extLst>
                <a:ext uri="{FF2B5EF4-FFF2-40B4-BE49-F238E27FC236}">
                  <a16:creationId xmlns:a16="http://schemas.microsoft.com/office/drawing/2014/main" id="{3416529F-5DE8-CC4D-A50F-028245E6C969}"/>
                </a:ext>
              </a:extLst>
            </p:cNvPr>
            <p:cNvCxnSpPr>
              <a:cxnSpLocks/>
              <a:stCxn id="36" idx="1"/>
              <a:endCxn id="28" idx="1"/>
            </p:cNvCxnSpPr>
            <p:nvPr/>
          </p:nvCxnSpPr>
          <p:spPr>
            <a:xfrm rot="10800000" flipH="1">
              <a:off x="2742799" y="2691327"/>
              <a:ext cx="123467" cy="2311014"/>
            </a:xfrm>
            <a:prstGeom prst="bentConnector3">
              <a:avLst>
                <a:gd name="adj1" fmla="val -18515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86D38C5-28A0-A549-B5B9-B55E26C254D3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flipV="1">
              <a:off x="4300132" y="5002341"/>
              <a:ext cx="788701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F7C3782-51B8-4D43-92BA-7934A04787BB}"/>
                </a:ext>
              </a:extLst>
            </p:cNvPr>
            <p:cNvSpPr/>
            <p:nvPr/>
          </p:nvSpPr>
          <p:spPr>
            <a:xfrm>
              <a:off x="5088833" y="4838343"/>
              <a:ext cx="1343159" cy="327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 err="1">
                  <a:solidFill>
                    <a:sysClr val="windowText" lastClr="000000"/>
                  </a:solidFill>
                </a:rPr>
                <a:t>View.php</a:t>
              </a:r>
              <a:endParaRPr kumimoji="1" lang="ko-Kore-KR" altLang="en-US" sz="1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FD2BC07-589E-B744-90E9-34445E0D0804}"/>
              </a:ext>
            </a:extLst>
          </p:cNvPr>
          <p:cNvSpPr txBox="1"/>
          <p:nvPr/>
        </p:nvSpPr>
        <p:spPr>
          <a:xfrm>
            <a:off x="2159058" y="3499324"/>
            <a:ext cx="52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  <a:endParaRPr kumimoji="1" lang="ko-Kore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95DF3D-C95C-A64A-B642-EC63D6DF2813}"/>
              </a:ext>
            </a:extLst>
          </p:cNvPr>
          <p:cNvSpPr txBox="1"/>
          <p:nvPr/>
        </p:nvSpPr>
        <p:spPr>
          <a:xfrm>
            <a:off x="4509497" y="4833709"/>
            <a:ext cx="52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  <a:endParaRPr kumimoji="1" lang="ko-Kore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89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CCB3C33-3FF4-4143-8544-11A35D60F518}"/>
              </a:ext>
            </a:extLst>
          </p:cNvPr>
          <p:cNvSpPr txBox="1">
            <a:spLocks/>
          </p:cNvSpPr>
          <p:nvPr/>
        </p:nvSpPr>
        <p:spPr>
          <a:xfrm>
            <a:off x="285964" y="-85446"/>
            <a:ext cx="2090122" cy="999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DATABASE</a:t>
            </a:r>
            <a:endParaRPr kumimoji="1"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77C5B0-CD9E-124D-B591-86E804E07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82649"/>
              </p:ext>
            </p:extLst>
          </p:nvPr>
        </p:nvGraphicFramePr>
        <p:xfrm>
          <a:off x="716620" y="1130427"/>
          <a:ext cx="10758757" cy="518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853">
                  <a:extLst>
                    <a:ext uri="{9D8B030D-6E8A-4147-A177-3AD203B41FA5}">
                      <a16:colId xmlns:a16="http://schemas.microsoft.com/office/drawing/2014/main" val="4255009803"/>
                    </a:ext>
                  </a:extLst>
                </a:gridCol>
                <a:gridCol w="9358904">
                  <a:extLst>
                    <a:ext uri="{9D8B030D-6E8A-4147-A177-3AD203B41FA5}">
                      <a16:colId xmlns:a16="http://schemas.microsoft.com/office/drawing/2014/main" val="3418394333"/>
                    </a:ext>
                  </a:extLst>
                </a:gridCol>
              </a:tblGrid>
              <a:tr h="518355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Google Cloud Console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94478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936FAD1-B109-EF41-B242-538764A6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1005839"/>
            <a:ext cx="9956800" cy="56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7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CCB3C33-3FF4-4143-8544-11A35D60F518}"/>
              </a:ext>
            </a:extLst>
          </p:cNvPr>
          <p:cNvSpPr txBox="1">
            <a:spLocks/>
          </p:cNvSpPr>
          <p:nvPr/>
        </p:nvSpPr>
        <p:spPr>
          <a:xfrm>
            <a:off x="285964" y="-85446"/>
            <a:ext cx="2090122" cy="999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DATABASE</a:t>
            </a:r>
            <a:endParaRPr kumimoji="1" lang="ko-Kore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077C5B0-CD9E-124D-B591-86E804E07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604084"/>
              </p:ext>
            </p:extLst>
          </p:nvPr>
        </p:nvGraphicFramePr>
        <p:xfrm>
          <a:off x="716620" y="1130426"/>
          <a:ext cx="10758757" cy="5107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853">
                  <a:extLst>
                    <a:ext uri="{9D8B030D-6E8A-4147-A177-3AD203B41FA5}">
                      <a16:colId xmlns:a16="http://schemas.microsoft.com/office/drawing/2014/main" val="4255009803"/>
                    </a:ext>
                  </a:extLst>
                </a:gridCol>
                <a:gridCol w="3119635">
                  <a:extLst>
                    <a:ext uri="{9D8B030D-6E8A-4147-A177-3AD203B41FA5}">
                      <a16:colId xmlns:a16="http://schemas.microsoft.com/office/drawing/2014/main" val="3418394333"/>
                    </a:ext>
                  </a:extLst>
                </a:gridCol>
                <a:gridCol w="3119634">
                  <a:extLst>
                    <a:ext uri="{9D8B030D-6E8A-4147-A177-3AD203B41FA5}">
                      <a16:colId xmlns:a16="http://schemas.microsoft.com/office/drawing/2014/main" val="2673373757"/>
                    </a:ext>
                  </a:extLst>
                </a:gridCol>
                <a:gridCol w="3119635">
                  <a:extLst>
                    <a:ext uri="{9D8B030D-6E8A-4147-A177-3AD203B41FA5}">
                      <a16:colId xmlns:a16="http://schemas.microsoft.com/office/drawing/2014/main" val="1845086929"/>
                    </a:ext>
                  </a:extLst>
                </a:gridCol>
              </a:tblGrid>
              <a:tr h="357716">
                <a:tc rowSpan="2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1. member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2. board</a:t>
                      </a:r>
                      <a:endParaRPr lang="ko-Kore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3. reply</a:t>
                      </a:r>
                      <a:endParaRPr lang="ko-Kore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694478"/>
                  </a:ext>
                </a:extLst>
              </a:tr>
              <a:tr h="475009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Code =&gt;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기본키</a:t>
                      </a:r>
                      <a:endParaRPr lang="en-US" altLang="ko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Email =&gt;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Password =&gt;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PW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Name =&gt;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 이름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(register)</a:t>
                      </a:r>
                      <a:endParaRPr lang="ko-Kore-KR" altLang="en-US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Idx</a:t>
                      </a: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=&gt;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기본키</a:t>
                      </a:r>
                      <a:endParaRPr lang="en-US" altLang="ko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Name =&gt;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작성자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Pw =&gt;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게시글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pw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Title =&gt;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게시글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제목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Content =&gt;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게시글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내용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Date =&gt;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게시글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작성 날짜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Hit =&gt;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게시글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조회수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ore-KR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Lock_pst</a:t>
                      </a: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=&gt;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게시글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잠금 여부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Idx</a:t>
                      </a: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=&gt; </a:t>
                      </a:r>
                      <a:r>
                        <a:rPr lang="ko-Kore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기본키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Con_num</a:t>
                      </a: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=&gt;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댓글 번호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Name =&gt;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댓글 작성자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Pw =&gt;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댓글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pw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Content =&gt;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댓글 내용</a:t>
                      </a:r>
                      <a:endParaRPr lang="en-US" altLang="ko-Kore-KR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altLang="ko-Kore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Date =&gt;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댓글 작성 날짜</a:t>
                      </a:r>
                      <a:endParaRPr lang="ko-Kore-KR" altLang="en-US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81853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3765482-DE9D-FC4A-84E6-979F61E3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3017520"/>
            <a:ext cx="1178560" cy="136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7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1667</Words>
  <Application>Microsoft Macintosh PowerPoint</Application>
  <PresentationFormat>와이드스크린</PresentationFormat>
  <Paragraphs>390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Gulim</vt:lpstr>
      <vt:lpstr>NanumGothic</vt:lpstr>
      <vt:lpstr>NanumMyeongjo</vt:lpstr>
      <vt:lpstr>Arial</vt:lpstr>
      <vt:lpstr>Calibri</vt:lpstr>
      <vt:lpstr>Calibri Light</vt:lpstr>
      <vt:lpstr>Courier New</vt:lpstr>
      <vt:lpstr>Office 테마</vt:lpstr>
      <vt:lpstr>Tottenham Hotspur Introduce</vt:lpstr>
      <vt:lpstr> Service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Tottenham Hotspur Introduce</dc:title>
  <dc:creator>이도형</dc:creator>
  <cp:lastModifiedBy>이도형</cp:lastModifiedBy>
  <cp:revision>47</cp:revision>
  <dcterms:created xsi:type="dcterms:W3CDTF">2021-06-07T17:53:52Z</dcterms:created>
  <dcterms:modified xsi:type="dcterms:W3CDTF">2021-06-08T22:41:28Z</dcterms:modified>
</cp:coreProperties>
</file>